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7" r:id="rId2"/>
    <p:sldId id="258" r:id="rId3"/>
    <p:sldId id="259" r:id="rId4"/>
    <p:sldId id="27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90" r:id="rId24"/>
    <p:sldId id="292" r:id="rId25"/>
    <p:sldId id="293" r:id="rId26"/>
    <p:sldId id="291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7" r:id="rId42"/>
    <p:sldId id="309" r:id="rId43"/>
    <p:sldId id="310" r:id="rId44"/>
    <p:sldId id="311" r:id="rId45"/>
    <p:sldId id="312" r:id="rId46"/>
    <p:sldId id="313" r:id="rId47"/>
    <p:sldId id="314" r:id="rId48"/>
    <p:sldId id="279" r:id="rId49"/>
    <p:sldId id="280" r:id="rId50"/>
    <p:sldId id="281" r:id="rId51"/>
    <p:sldId id="282" r:id="rId52"/>
    <p:sldId id="283" r:id="rId53"/>
    <p:sldId id="284" r:id="rId54"/>
    <p:sldId id="285" r:id="rId55"/>
    <p:sldId id="286" r:id="rId56"/>
    <p:sldId id="287" r:id="rId57"/>
    <p:sldId id="288" r:id="rId58"/>
    <p:sldId id="289" r:id="rId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">
          <p15:clr>
            <a:srgbClr val="A4A3A4"/>
          </p15:clr>
        </p15:guide>
        <p15:guide id="2" orient="horz" pos="3132">
          <p15:clr>
            <a:srgbClr val="A4A3A4"/>
          </p15:clr>
        </p15:guide>
        <p15:guide id="3" orient="horz" pos="1406">
          <p15:clr>
            <a:srgbClr val="A4A3A4"/>
          </p15:clr>
        </p15:guide>
        <p15:guide id="4" orient="horz" pos="1186">
          <p15:clr>
            <a:srgbClr val="A4A3A4"/>
          </p15:clr>
        </p15:guide>
        <p15:guide id="5" orient="horz" pos="967">
          <p15:clr>
            <a:srgbClr val="A4A3A4"/>
          </p15:clr>
        </p15:guide>
        <p15:guide id="6" orient="horz" pos="755">
          <p15:clr>
            <a:srgbClr val="A4A3A4"/>
          </p15:clr>
        </p15:guide>
        <p15:guide id="7" orient="horz" pos="470">
          <p15:clr>
            <a:srgbClr val="A4A3A4"/>
          </p15:clr>
        </p15:guide>
        <p15:guide id="8" orient="horz" pos="327">
          <p15:clr>
            <a:srgbClr val="A4A3A4"/>
          </p15:clr>
        </p15:guide>
        <p15:guide id="9" pos="5479">
          <p15:clr>
            <a:srgbClr val="A4A3A4"/>
          </p15:clr>
        </p15:guide>
        <p15:guide id="10" pos="2599">
          <p15:clr>
            <a:srgbClr val="A4A3A4"/>
          </p15:clr>
        </p15:guide>
        <p15:guide id="11" pos="283">
          <p15:clr>
            <a:srgbClr val="A4A3A4"/>
          </p15:clr>
        </p15:guide>
        <p15:guide id="12" pos="593">
          <p15:clr>
            <a:srgbClr val="A4A3A4"/>
          </p15:clr>
        </p15:guide>
        <p15:guide id="13" pos="873">
          <p15:clr>
            <a:srgbClr val="A4A3A4"/>
          </p15:clr>
        </p15:guide>
        <p15:guide id="14" pos="1000">
          <p15:clr>
            <a:srgbClr val="A4A3A4"/>
          </p15:clr>
        </p15:guide>
        <p15:guide id="15" pos="1449">
          <p15:clr>
            <a:srgbClr val="A4A3A4"/>
          </p15:clr>
        </p15:guide>
        <p15:guide id="16" pos="2303">
          <p15:clr>
            <a:srgbClr val="A4A3A4"/>
          </p15:clr>
        </p15:guide>
        <p15:guide id="17" pos="5568">
          <p15:clr>
            <a:srgbClr val="A4A3A4"/>
          </p15:clr>
        </p15:guide>
        <p15:guide id="18" pos="23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5B88"/>
    <a:srgbClr val="6DC2E9"/>
    <a:srgbClr val="0072C6"/>
    <a:srgbClr val="00BCF2"/>
    <a:srgbClr val="0072C4"/>
    <a:srgbClr val="EB3CFF"/>
    <a:srgbClr val="005291"/>
    <a:srgbClr val="0092D2"/>
    <a:srgbClr val="41B3DC"/>
    <a:srgbClr val="1B79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4" autoAdjust="0"/>
    <p:restoredTop sz="86377" autoAdjust="0"/>
  </p:normalViewPr>
  <p:slideViewPr>
    <p:cSldViewPr snapToGrid="0" showGuides="1">
      <p:cViewPr varScale="1">
        <p:scale>
          <a:sx n="117" d="100"/>
          <a:sy n="117" d="100"/>
        </p:scale>
        <p:origin x="120" y="156"/>
      </p:cViewPr>
      <p:guideLst>
        <p:guide orient="horz" pos="110"/>
        <p:guide orient="horz" pos="3132"/>
        <p:guide orient="horz" pos="1406"/>
        <p:guide orient="horz" pos="1186"/>
        <p:guide orient="horz" pos="967"/>
        <p:guide orient="horz" pos="755"/>
        <p:guide orient="horz" pos="470"/>
        <p:guide orient="horz" pos="327"/>
        <p:guide pos="5479"/>
        <p:guide pos="2599"/>
        <p:guide pos="283"/>
        <p:guide pos="593"/>
        <p:guide pos="873"/>
        <p:guide pos="1000"/>
        <p:guide pos="1449"/>
        <p:guide pos="2303"/>
        <p:guide pos="5568"/>
        <p:guide pos="2344"/>
      </p:guideLst>
    </p:cSldViewPr>
  </p:slideViewPr>
  <p:outlineViewPr>
    <p:cViewPr>
      <p:scale>
        <a:sx n="33" d="100"/>
        <a:sy n="33" d="100"/>
      </p:scale>
      <p:origin x="0" y="6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A4908-F131-6B4F-B703-F49409031879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678D5-A924-724A-9CC8-25BBA7AA0E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12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E1A55-6A57-5141-A628-AA04EAF4415E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CC26B4-1347-4C4B-AA5F-FCDAEA9B19C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 userDrawn="1"/>
        </p:nvSpPr>
        <p:spPr>
          <a:xfrm>
            <a:off x="4752813" y="329352"/>
            <a:ext cx="3556674" cy="3611961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4" name="Rectangle 33"/>
          <p:cNvSpPr/>
          <p:nvPr userDrawn="1"/>
        </p:nvSpPr>
        <p:spPr>
          <a:xfrm flipH="1">
            <a:off x="4752813" y="3996076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 flipH="1">
            <a:off x="4299181" y="3993953"/>
            <a:ext cx="398869" cy="397604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 flipH="1">
            <a:off x="4504977" y="3746730"/>
            <a:ext cx="193073" cy="19246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754144" y="718186"/>
            <a:ext cx="3556000" cy="1725975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4800" b="0" cap="none" spc="100" baseline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96596" y="2968460"/>
            <a:ext cx="3105355" cy="505773"/>
          </a:xfrm>
        </p:spPr>
        <p:txBody>
          <a:bodyPr tIns="0"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13311" y="1908437"/>
            <a:ext cx="7826044" cy="1102393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divider page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8100" y="3017520"/>
            <a:ext cx="7320135" cy="314704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55441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3311" y="1908437"/>
            <a:ext cx="7826044" cy="1102393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divider page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8100" y="3017520"/>
            <a:ext cx="7320135" cy="314704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441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146837" y="341946"/>
            <a:ext cx="5644598" cy="36576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693205" y="4056749"/>
            <a:ext cx="398869" cy="397604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46837" y="4056749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WIN11_Sarah_01_PPT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2" b="-232"/>
          <a:stretch/>
        </p:blipFill>
        <p:spPr>
          <a:xfrm>
            <a:off x="356017" y="1265931"/>
            <a:ext cx="2743200" cy="2743200"/>
          </a:xfrm>
          <a:prstGeom prst="rect">
            <a:avLst/>
          </a:prstGeom>
        </p:spPr>
      </p:pic>
      <p:pic>
        <p:nvPicPr>
          <p:cNvPr id="12" name="Picture 11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146838" y="676636"/>
            <a:ext cx="4380725" cy="1507258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54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44438" y="2186914"/>
            <a:ext cx="3885285" cy="662196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809627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146837" y="341946"/>
            <a:ext cx="5644598" cy="36576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2693205" y="4056749"/>
            <a:ext cx="398869" cy="397604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46837" y="4056749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79" y="1262669"/>
            <a:ext cx="2739318" cy="2739318"/>
          </a:xfrm>
          <a:prstGeom prst="rect">
            <a:avLst/>
          </a:prstGeom>
        </p:spPr>
      </p:pic>
      <p:pic>
        <p:nvPicPr>
          <p:cNvPr id="11" name="Picture 10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146838" y="676636"/>
            <a:ext cx="4380725" cy="1507258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54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44438" y="2186914"/>
            <a:ext cx="3885285" cy="662196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5729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146837" y="341946"/>
            <a:ext cx="5644598" cy="36576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693205" y="4056749"/>
            <a:ext cx="398869" cy="397604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146837" y="4056749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018" y="1265931"/>
            <a:ext cx="2734056" cy="2734056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146838" y="676636"/>
            <a:ext cx="4380725" cy="1507258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54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44438" y="2186914"/>
            <a:ext cx="3885285" cy="662196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85395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146837" y="341946"/>
            <a:ext cx="5644598" cy="36576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693205" y="4056749"/>
            <a:ext cx="398869" cy="397604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3146837" y="4056749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146838" y="676636"/>
            <a:ext cx="4380725" cy="1507258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54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44438" y="2186914"/>
            <a:ext cx="3885285" cy="662196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933" y="1267930"/>
            <a:ext cx="2729723" cy="2734056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185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title of text slide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15631"/>
            <a:ext cx="8229600" cy="3678993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spc="100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lnSpc>
                <a:spcPct val="120000"/>
              </a:lnSpc>
              <a:defRPr lang="en-US" spc="100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lnSpc>
                <a:spcPct val="120000"/>
              </a:lnSpc>
              <a:defRPr lang="en-US" spc="100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lnSpc>
                <a:spcPct val="120000"/>
              </a:lnSpc>
              <a:defRPr lang="en-US" spc="100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lnSpc>
                <a:spcPct val="120000"/>
              </a:lnSpc>
              <a:defRPr lang="en-US" spc="100" dirty="0"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91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29600" cy="3394472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lnSpc>
                <a:spcPct val="120000"/>
              </a:lnSpc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lnSpc>
                <a:spcPct val="120000"/>
              </a:lnSpc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lnSpc>
                <a:spcPct val="120000"/>
              </a:lnSpc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lnSpc>
                <a:spcPct val="120000"/>
              </a:lnSpc>
              <a:defRPr lang="en-US" dirty="0"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2576586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 lang="en-US" dirty="0"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 lang="en-US" dirty="0" smtClean="0"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 lang="en-US" dirty="0"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1332385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917683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1_Layer Comp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2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4882166" y="410211"/>
            <a:ext cx="3556674" cy="3611961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492362" y="4077332"/>
            <a:ext cx="398869" cy="397604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492362" y="3830085"/>
            <a:ext cx="193073" cy="19246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2166" y="718186"/>
            <a:ext cx="3556000" cy="1725975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4800" b="0" cap="none" baseline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4618" y="2968460"/>
            <a:ext cx="3105355" cy="505773"/>
          </a:xfrm>
        </p:spPr>
        <p:txBody>
          <a:bodyPr tIns="0"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7631585" y="4077651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38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34273878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1800704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3161394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8" y="1151335"/>
            <a:ext cx="4041775" cy="47982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10794701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75050" y="1076327"/>
            <a:ext cx="5111750" cy="351829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262821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75050" y="1076327"/>
            <a:ext cx="5111750" cy="351829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3737930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310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77904"/>
            <a:ext cx="5486400" cy="355997"/>
          </a:xfrm>
        </p:spPr>
        <p:txBody>
          <a:bodyPr/>
          <a:lstStyle>
            <a:lvl1pPr marL="0" indent="0">
              <a:buNone/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2723498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0310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177904"/>
            <a:ext cx="5486400" cy="355997"/>
          </a:xfrm>
        </p:spPr>
        <p:txBody>
          <a:bodyPr/>
          <a:lstStyle>
            <a:lvl1pPr marL="0" indent="0">
              <a:buNone/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2379706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3449514" y="1377950"/>
            <a:ext cx="2447925" cy="2889250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1936035" y="2874971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8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449292" y="2864338"/>
            <a:ext cx="1409346" cy="1406589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600" spc="-38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449292" y="1370755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8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1936033" y="1377536"/>
            <a:ext cx="1409346" cy="1406589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8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07100" y="1381029"/>
            <a:ext cx="2661894" cy="288617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49263" y="1370013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1" y="1370013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007100" y="1381029"/>
            <a:ext cx="2661894" cy="2877161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942031" y="2867908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9263" y="2863850"/>
            <a:ext cx="1409700" cy="1403350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  <p:sp>
        <p:nvSpPr>
          <p:cNvPr id="23" name="Rectangle 22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3676127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3449514" y="1377950"/>
            <a:ext cx="2447925" cy="2889250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1936035" y="2874971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8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449292" y="2864338"/>
            <a:ext cx="1409346" cy="1406589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600" spc="-38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449292" y="1370755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8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1936033" y="1377536"/>
            <a:ext cx="1409346" cy="1406589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8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07100" y="1381029"/>
            <a:ext cx="2661894" cy="288617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8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11455"/>
            <a:ext cx="8244357" cy="437131"/>
          </a:xfrm>
        </p:spPr>
        <p:txBody>
          <a:bodyPr vert="horz" lIns="91440" tIns="0" rIns="91440" bIns="45720" rtlCol="0" anchor="t" anchorCtr="0">
            <a:noAutofit/>
          </a:bodyPr>
          <a:lstStyle>
            <a:lvl1pPr>
              <a:defRPr lang="en-US" b="0" dirty="0">
                <a:solidFill>
                  <a:srgbClr val="0072C6"/>
                </a:solidFill>
              </a:defRPr>
            </a:lvl1pPr>
          </a:lstStyle>
          <a:p>
            <a:pPr lvl="0"/>
            <a:r>
              <a:rPr lang="en-US" dirty="0"/>
              <a:t>title of text slide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49263" y="1370013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942031" y="1370013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007100" y="1381029"/>
            <a:ext cx="2661894" cy="2877161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942031" y="2867908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9263" y="2863850"/>
            <a:ext cx="1409700" cy="1403350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400261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4_Layer Comp 5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882166" y="410211"/>
            <a:ext cx="3556674" cy="3611961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492362" y="4077332"/>
            <a:ext cx="398869" cy="397604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8492362" y="3830085"/>
            <a:ext cx="193073" cy="19246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882166" y="718186"/>
            <a:ext cx="3556000" cy="1725975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48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24618" y="2968460"/>
            <a:ext cx="3105355" cy="505773"/>
          </a:xfrm>
        </p:spPr>
        <p:txBody>
          <a:bodyPr tIns="0"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7631585" y="4077651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423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3441701" y="1381029"/>
            <a:ext cx="2247900" cy="2889898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936035" y="2864338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49292" y="2864338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449291" y="1381029"/>
            <a:ext cx="2894881" cy="139631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5777166" y="1381029"/>
            <a:ext cx="2913008" cy="288989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49291" y="2864338"/>
            <a:ext cx="1409347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936035" y="2864338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777166" y="1381029"/>
            <a:ext cx="2913008" cy="2889897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49290" y="1381028"/>
            <a:ext cx="2894881" cy="1396315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14350120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3441701" y="1381029"/>
            <a:ext cx="2247900" cy="2889898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936035" y="2864338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49292" y="2864338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449291" y="1381029"/>
            <a:ext cx="2894881" cy="139631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5777166" y="1381029"/>
            <a:ext cx="2913008" cy="288989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49291" y="2864338"/>
            <a:ext cx="1409347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936035" y="2864338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777166" y="1381029"/>
            <a:ext cx="2913008" cy="2889897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49290" y="1381028"/>
            <a:ext cx="2894881" cy="1396315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3489016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3430805" y="1375154"/>
            <a:ext cx="3742728" cy="289339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7253403" y="1391509"/>
            <a:ext cx="1409346" cy="1392616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7253403" y="2864338"/>
            <a:ext cx="1409346" cy="140713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449292" y="1377536"/>
            <a:ext cx="1409346" cy="289339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936035" y="2864338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936033" y="1377536"/>
            <a:ext cx="1409346" cy="1406589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49" y="2864337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1936035" y="1377536"/>
            <a:ext cx="1409700" cy="1403350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259399" y="1381949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59399" y="2862815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55204" y="1376013"/>
            <a:ext cx="1403350" cy="2894914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3324044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3430805" y="1375154"/>
            <a:ext cx="3742728" cy="289339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7253403" y="1391509"/>
            <a:ext cx="1409346" cy="1392616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7253403" y="2864338"/>
            <a:ext cx="1409346" cy="1407138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449292" y="1377536"/>
            <a:ext cx="1409346" cy="289339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936035" y="2864338"/>
            <a:ext cx="1409346" cy="1406589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936033" y="1377536"/>
            <a:ext cx="1409346" cy="1406589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939649" y="2864337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1936035" y="1377536"/>
            <a:ext cx="1409700" cy="1403350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259399" y="1381949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259399" y="2862815"/>
            <a:ext cx="1403350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455204" y="1376013"/>
            <a:ext cx="1403350" cy="2894914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25542240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951517" y="1392437"/>
            <a:ext cx="4286250" cy="2853734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68045" y="1392437"/>
            <a:ext cx="1409346" cy="1391688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8047" y="2854814"/>
            <a:ext cx="1409346" cy="1394376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6321103" y="1392437"/>
            <a:ext cx="2374900" cy="28567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56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50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5532" y="2854814"/>
            <a:ext cx="1403350" cy="1395208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67691" y="1392437"/>
            <a:ext cx="1409700" cy="1391688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321103" y="1392437"/>
            <a:ext cx="2374900" cy="2854864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33240444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951517" y="1392437"/>
            <a:ext cx="4286250" cy="2853734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68045" y="1392437"/>
            <a:ext cx="1409346" cy="1391688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8047" y="2854814"/>
            <a:ext cx="1409346" cy="1394376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6321103" y="1392437"/>
            <a:ext cx="2374900" cy="28567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56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50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5532" y="2854814"/>
            <a:ext cx="1403350" cy="1395208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67691" y="1392437"/>
            <a:ext cx="1409700" cy="1391688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321103" y="1392437"/>
            <a:ext cx="2374900" cy="2854864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15391874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68045" y="1392437"/>
            <a:ext cx="1409346" cy="1391688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99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8047" y="2854813"/>
            <a:ext cx="1409346" cy="1403001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600" spc="-38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959164" y="1401062"/>
            <a:ext cx="6728214" cy="285675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56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150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8045" y="1389386"/>
            <a:ext cx="1403350" cy="1394376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68048" y="2853537"/>
            <a:ext cx="1409345" cy="1404277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959164" y="1401062"/>
            <a:ext cx="6728214" cy="2848128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33240444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68045" y="1392437"/>
            <a:ext cx="1409346" cy="1391688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99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68047" y="2854814"/>
            <a:ext cx="1409346" cy="1392115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600" spc="-38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959164" y="1390176"/>
            <a:ext cx="6728214" cy="285675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56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1500" spc="-3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68045" y="1390175"/>
            <a:ext cx="1403350" cy="1393950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68045" y="2854813"/>
            <a:ext cx="1409345" cy="1392115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1959164" y="1401062"/>
            <a:ext cx="6728214" cy="2848128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2432952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3449881" y="1372849"/>
            <a:ext cx="2447925" cy="2889250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50442" y="0"/>
            <a:ext cx="8693558" cy="602226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"/>
            <a:ext cx="394664" cy="60260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007100" y="1371600"/>
            <a:ext cx="2661894" cy="140574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49292" y="1371600"/>
            <a:ext cx="2894936" cy="1405744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449292" y="2864339"/>
            <a:ext cx="1409346" cy="1402862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600" spc="-38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936035" y="2864339"/>
            <a:ext cx="1409346" cy="140286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6007100" y="2864339"/>
            <a:ext cx="2661894" cy="140286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49292" y="1369232"/>
            <a:ext cx="2894936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8938" y="2863850"/>
            <a:ext cx="1409700" cy="1403350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007100" y="1369232"/>
            <a:ext cx="2661894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07100" y="2864339"/>
            <a:ext cx="2661894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36035" y="2864339"/>
            <a:ext cx="1408193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1879" y="1"/>
            <a:ext cx="8692121" cy="602604"/>
          </a:xfrm>
        </p:spPr>
        <p:txBody>
          <a:bodyPr lIns="182880" tIns="0" rIns="182880" anchor="ctr" anchorCtr="0">
            <a:noAutofit/>
          </a:bodyPr>
          <a:lstStyle>
            <a:lvl1pPr algn="l">
              <a:defRPr sz="2800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31665292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o templat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3449881" y="1372849"/>
            <a:ext cx="2447925" cy="2889250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Photo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007100" y="1371600"/>
            <a:ext cx="2661894" cy="140574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449292" y="1371600"/>
            <a:ext cx="2894936" cy="1405744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449292" y="2864339"/>
            <a:ext cx="1409346" cy="1402862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600" spc="-38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936035" y="2864339"/>
            <a:ext cx="1409346" cy="140286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85666" fontAlgn="base">
              <a:spcBef>
                <a:spcPct val="0"/>
              </a:spcBef>
              <a:spcAft>
                <a:spcPct val="0"/>
              </a:spcAft>
            </a:pPr>
            <a:endParaRPr lang="en-US" sz="1500" spc="-38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6007100" y="2864339"/>
            <a:ext cx="2661894" cy="140286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5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49292" y="1369232"/>
            <a:ext cx="2894936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448938" y="2863850"/>
            <a:ext cx="1409700" cy="1403350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Insert Icon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6007100" y="1369232"/>
            <a:ext cx="2661894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007100" y="2864339"/>
            <a:ext cx="2661894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936035" y="2864339"/>
            <a:ext cx="1408193" cy="1408112"/>
          </a:xfrm>
        </p:spPr>
        <p:txBody>
          <a:bodyPr>
            <a:normAutofit/>
          </a:bodyPr>
          <a:lstStyle>
            <a:lvl1pPr marL="0" indent="0">
              <a:buNone/>
              <a:defRPr lang="en-US" sz="18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457200" rtl="0" eaLnBrk="1" latinLnBrk="0" hangingPunct="1"/>
            <a:r>
              <a:rPr lang="en-US" dirty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686800" cy="648586"/>
          </a:xfrm>
        </p:spPr>
        <p:txBody>
          <a:bodyPr lIns="182880" tIns="0" rIns="182880" anchor="b" anchorCtr="0">
            <a:noAutofit/>
          </a:bodyPr>
          <a:lstStyle>
            <a:lvl1pPr algn="l">
              <a:defRPr sz="2800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text slide</a:t>
            </a:r>
          </a:p>
        </p:txBody>
      </p:sp>
    </p:spTree>
    <p:extLst>
      <p:ext uri="{BB962C8B-B14F-4D97-AF65-F5344CB8AC3E}">
        <p14:creationId xmlns:p14="http://schemas.microsoft.com/office/powerpoint/2010/main" val="2525959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1_Layer Comp 2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10272" r="17057" b="7457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658352" y="336926"/>
            <a:ext cx="3556674" cy="3611961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12" name="Rectangle 11"/>
          <p:cNvSpPr/>
          <p:nvPr userDrawn="1"/>
        </p:nvSpPr>
        <p:spPr>
          <a:xfrm flipH="1">
            <a:off x="658352" y="4003650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flipH="1">
            <a:off x="204720" y="4001527"/>
            <a:ext cx="398869" cy="397604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flipH="1">
            <a:off x="410516" y="3754304"/>
            <a:ext cx="193073" cy="19246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026" y="652085"/>
            <a:ext cx="3556000" cy="1725975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48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52" y="2913375"/>
            <a:ext cx="3105355" cy="505773"/>
          </a:xfrm>
        </p:spPr>
        <p:txBody>
          <a:bodyPr tIns="0"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0335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1720121" y="888168"/>
            <a:ext cx="7423879" cy="4255333"/>
          </a:xfrm>
          <a:prstGeom prst="rect">
            <a:avLst/>
          </a:prstGeom>
          <a:solidFill>
            <a:srgbClr val="1E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1"/>
            <a:ext cx="9144000" cy="888167"/>
          </a:xfrm>
          <a:prstGeom prst="rect">
            <a:avLst/>
          </a:prstGeom>
          <a:solidFill>
            <a:srgbClr val="1E5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74608" y="105205"/>
            <a:ext cx="7773337" cy="70426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55033" y="993372"/>
            <a:ext cx="6992912" cy="3380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1893445" y="4767262"/>
            <a:ext cx="2057400" cy="273844"/>
          </a:xfrm>
        </p:spPr>
        <p:txBody>
          <a:bodyPr/>
          <a:lstStyle/>
          <a:p>
            <a:fld id="{3033E5A5-D6F0-4A1C-B069-0E2CCD39F6CA}" type="datetimeFigureOut">
              <a:rPr kumimoji="1" lang="ja-JP" altLang="en-US" smtClean="0"/>
              <a:t>2016/8/10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220669" y="4767263"/>
            <a:ext cx="3086100" cy="273844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487586" y="4767263"/>
            <a:ext cx="1556167" cy="273844"/>
          </a:xfrm>
        </p:spPr>
        <p:txBody>
          <a:bodyPr/>
          <a:lstStyle/>
          <a:p>
            <a:fld id="{9FB9105D-F01C-4A81-8F0C-192FED82DBA0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二等辺三角形 8"/>
          <p:cNvSpPr/>
          <p:nvPr userDrawn="1"/>
        </p:nvSpPr>
        <p:spPr>
          <a:xfrm>
            <a:off x="101183" y="692692"/>
            <a:ext cx="359765" cy="3485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101184" y="105205"/>
            <a:ext cx="118013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Clr>
                <a:srgbClr val="92D050"/>
              </a:buClr>
              <a:buFont typeface="Segoe UI Symbol" panose="020B0502040204020203" pitchFamily="34" charset="0"/>
              <a:buChar char=""/>
            </a:pPr>
            <a:r>
              <a:rPr kumimoji="1" lang="en-US" altLang="ja-JP" sz="4500" baseline="0" dirty="0"/>
              <a:t> </a:t>
            </a:r>
            <a:endParaRPr kumimoji="1" lang="ja-JP" altLang="en-US" sz="4500" dirty="0"/>
          </a:p>
        </p:txBody>
      </p:sp>
    </p:spTree>
    <p:extLst>
      <p:ext uri="{BB962C8B-B14F-4D97-AF65-F5344CB8AC3E}">
        <p14:creationId xmlns:p14="http://schemas.microsoft.com/office/powerpoint/2010/main" val="240483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C12_Sam_001_16x9.jp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5309337" y="410211"/>
            <a:ext cx="3556674" cy="3611961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09337" y="718186"/>
            <a:ext cx="3556000" cy="1725975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48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51789" y="2968460"/>
            <a:ext cx="3105355" cy="505773"/>
          </a:xfrm>
        </p:spPr>
        <p:txBody>
          <a:bodyPr tIns="0"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Rectangle 10"/>
          <p:cNvSpPr/>
          <p:nvPr userDrawn="1"/>
        </p:nvSpPr>
        <p:spPr>
          <a:xfrm flipH="1">
            <a:off x="5309337" y="4076935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 flipH="1">
            <a:off x="4855705" y="4074812"/>
            <a:ext cx="398869" cy="397604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flipH="1">
            <a:off x="5061501" y="3827589"/>
            <a:ext cx="193073" cy="19246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2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645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2_Layer Comp 3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r="8470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653066" y="306222"/>
            <a:ext cx="3556674" cy="3611961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0" dirty="0"/>
          </a:p>
        </p:txBody>
      </p:sp>
      <p:sp>
        <p:nvSpPr>
          <p:cNvPr id="13" name="Rectangle 12"/>
          <p:cNvSpPr/>
          <p:nvPr userDrawn="1"/>
        </p:nvSpPr>
        <p:spPr>
          <a:xfrm flipH="1">
            <a:off x="653066" y="3972946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 flipH="1">
            <a:off x="199434" y="3970823"/>
            <a:ext cx="398869" cy="397604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 flipH="1">
            <a:off x="405230" y="3723600"/>
            <a:ext cx="193073" cy="19246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9026" y="652085"/>
            <a:ext cx="3556000" cy="1725975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48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6024630" y="0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52" y="2913375"/>
            <a:ext cx="3105355" cy="505773"/>
          </a:xfrm>
        </p:spPr>
        <p:txBody>
          <a:bodyPr tIns="0"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4545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0003_Layer Comp 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5233580" y="245654"/>
            <a:ext cx="3184052" cy="387596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33582" y="1300918"/>
            <a:ext cx="3184050" cy="1465761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4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74224" y="3529722"/>
            <a:ext cx="2902766" cy="429521"/>
          </a:xfrm>
        </p:spPr>
        <p:txBody>
          <a:bodyPr tIns="0">
            <a:normAutofit/>
          </a:bodyPr>
          <a:lstStyle>
            <a:lvl1pPr marL="0" indent="0" algn="l">
              <a:buNone/>
              <a:defRPr sz="2000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8472687" y="4175960"/>
            <a:ext cx="398869" cy="397604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 userDrawn="1"/>
        </p:nvSpPr>
        <p:spPr>
          <a:xfrm>
            <a:off x="8472687" y="3928713"/>
            <a:ext cx="193073" cy="19246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 userDrawn="1"/>
        </p:nvSpPr>
        <p:spPr>
          <a:xfrm>
            <a:off x="7611116" y="4176386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0" y="0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88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027067" y="464639"/>
            <a:ext cx="7302500" cy="2723061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027067" y="1345644"/>
            <a:ext cx="7301768" cy="830262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5400" b="0" cap="none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35071" y="2176993"/>
            <a:ext cx="6993764" cy="419605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71641" y="3242463"/>
            <a:ext cx="398869" cy="397604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78219" y="2995240"/>
            <a:ext cx="193073" cy="19246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1027067" y="3242628"/>
            <a:ext cx="806516" cy="803957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29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6024630" y="4519626"/>
            <a:ext cx="3119370" cy="6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13311" y="1908437"/>
            <a:ext cx="7826044" cy="1102393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en-US" dirty="0"/>
              <a:t>divider page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18100" y="3017520"/>
            <a:ext cx="7320135" cy="314704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9004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0730F-B7E3-6A47-BE8A-187D77555B7C}" type="datetimeFigureOut">
              <a:rPr lang="en-US" smtClean="0"/>
              <a:pPr/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3E85D-0FC7-164D-9B9E-D8CDD8FC5B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2800" kern="1200" cap="none" spc="100" baseline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72C6"/>
        </a:buClr>
        <a:buFont typeface="Arial"/>
        <a:buChar char="•"/>
        <a:defRPr kumimoji="1" lang="en-US" sz="2800" b="0" i="0" kern="1200" spc="100" dirty="0" smtClean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Segoe UI" pitchFamily="34" charset="0"/>
        </a:defRPr>
      </a:lvl1pPr>
      <a:lvl2pPr marL="742950" indent="-285750" algn="l" defTabSz="457200" rtl="0" eaLnBrk="1" latinLnBrk="0" hangingPunct="1">
        <a:spcBef>
          <a:spcPts val="400"/>
        </a:spcBef>
        <a:buClr>
          <a:srgbClr val="0072C6"/>
        </a:buClr>
        <a:buSzPct val="70000"/>
        <a:buFont typeface="Courier New" pitchFamily="49" charset="0"/>
        <a:buChar char="o"/>
        <a:defRPr kumimoji="1" lang="en-US" sz="2400" b="0" i="0" kern="1200" spc="100" dirty="0" smtClean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Segoe UI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72C6"/>
        </a:buClr>
        <a:buFont typeface="Wingdings" pitchFamily="2" charset="2"/>
        <a:buChar char="§"/>
        <a:defRPr kumimoji="1" lang="en-US" sz="2000" b="0" i="0" kern="1200" spc="100" dirty="0" smtClean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Segoe UI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72C6"/>
        </a:buClr>
        <a:buFont typeface="Arial"/>
        <a:buChar char="–"/>
        <a:defRPr kumimoji="1" lang="en-US" sz="1600" b="0" i="0" kern="1200" spc="100" dirty="0" smtClean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Segoe UI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72C6"/>
        </a:buClr>
        <a:buFont typeface="Arial"/>
        <a:buChar char="»"/>
        <a:defRPr kumimoji="1" lang="en-US" sz="1600" b="0" i="0" kern="1200" spc="100" dirty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Segoe UI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evel69.net/archives/21791" TargetMode="Externa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27067" y="1021794"/>
            <a:ext cx="7301768" cy="1259974"/>
          </a:xfrm>
        </p:spPr>
        <p:txBody>
          <a:bodyPr/>
          <a:lstStyle/>
          <a:p>
            <a:r>
              <a:rPr kumimoji="1" lang="en-US" altLang="ja-JP" sz="4800" dirty="0"/>
              <a:t>Microsoft Azure</a:t>
            </a:r>
            <a:br>
              <a:rPr kumimoji="1" lang="en-US" altLang="ja-JP" sz="4800" dirty="0"/>
            </a:br>
            <a:r>
              <a:rPr lang="ja-JP" altLang="en-US" sz="4800" dirty="0"/>
              <a:t>ハンズオン資料</a:t>
            </a:r>
            <a:endParaRPr kumimoji="1" lang="ja-JP" altLang="en-US" sz="48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335071" y="2377018"/>
            <a:ext cx="6993764" cy="419605"/>
          </a:xfrm>
        </p:spPr>
        <p:txBody>
          <a:bodyPr/>
          <a:lstStyle/>
          <a:p>
            <a:r>
              <a:rPr kumimoji="1" lang="en-US" altLang="ja-JP" dirty="0"/>
              <a:t>Dropbox</a:t>
            </a:r>
            <a:r>
              <a:rPr kumimoji="1" lang="ja-JP" altLang="en-US" dirty="0"/>
              <a:t>による</a:t>
            </a:r>
            <a:r>
              <a:rPr kumimoji="1" lang="en-US" altLang="ja-JP" dirty="0"/>
              <a:t>Azure</a:t>
            </a:r>
            <a:r>
              <a:rPr kumimoji="1" lang="ja-JP" altLang="en-US" dirty="0"/>
              <a:t>への</a:t>
            </a:r>
            <a:r>
              <a:rPr kumimoji="1" lang="en-US" altLang="ja-JP" dirty="0"/>
              <a:t>PHP</a:t>
            </a:r>
            <a:r>
              <a:rPr kumimoji="1" lang="ja-JP" altLang="en-US" dirty="0"/>
              <a:t>サイト作成</a:t>
            </a:r>
          </a:p>
        </p:txBody>
      </p:sp>
    </p:spTree>
    <p:extLst>
      <p:ext uri="{BB962C8B-B14F-4D97-AF65-F5344CB8AC3E}">
        <p14:creationId xmlns:p14="http://schemas.microsoft.com/office/powerpoint/2010/main" val="3071851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解説： </a:t>
            </a:r>
            <a:r>
              <a:rPr kumimoji="1" lang="en-US" altLang="ja-JP" dirty="0"/>
              <a:t>Microsoft Azure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1879" y="1889886"/>
            <a:ext cx="8229600" cy="3120191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Microsoft</a:t>
            </a:r>
            <a:r>
              <a:rPr kumimoji="1" lang="ja-JP" altLang="en-US" sz="2000" dirty="0" err="1"/>
              <a:t>が提</a:t>
            </a:r>
            <a:r>
              <a:rPr kumimoji="1" lang="ja-JP" altLang="en-US" sz="2000" dirty="0"/>
              <a:t>供するクラウドサービス群</a:t>
            </a:r>
            <a:endParaRPr kumimoji="1" lang="en-US" altLang="ja-JP" sz="2000" dirty="0"/>
          </a:p>
          <a:p>
            <a:pPr lvl="1"/>
            <a:r>
              <a:rPr lang="ja-JP" altLang="en-US" sz="1800" dirty="0"/>
              <a:t>競合サービス</a:t>
            </a:r>
            <a:r>
              <a:rPr lang="en-US" altLang="ja-JP" sz="1800" dirty="0"/>
              <a:t>(Amazon AWS,IBM </a:t>
            </a:r>
            <a:r>
              <a:rPr lang="en-US" altLang="ja-JP" sz="1800" dirty="0" err="1"/>
              <a:t>Bluemix</a:t>
            </a:r>
            <a:r>
              <a:rPr lang="ja-JP" altLang="en-US" sz="1800" dirty="0"/>
              <a:t>など</a:t>
            </a:r>
            <a:r>
              <a:rPr lang="en-US" altLang="ja-JP" sz="1800" dirty="0"/>
              <a:t>)</a:t>
            </a:r>
            <a:endParaRPr kumimoji="1" lang="en-US" altLang="ja-JP" sz="1800" dirty="0"/>
          </a:p>
          <a:p>
            <a:r>
              <a:rPr lang="ja-JP" altLang="en-US" sz="2000" dirty="0"/>
              <a:t>クラウドサービス群なのでサービスはすごくたくさんある</a:t>
            </a:r>
            <a:endParaRPr lang="en-US" altLang="ja-JP" sz="2000" dirty="0"/>
          </a:p>
          <a:p>
            <a:pPr lvl="1"/>
            <a:r>
              <a:rPr lang="ja-JP" altLang="en-US" sz="1600" dirty="0"/>
              <a:t>現在進行形で進化、増加中</a:t>
            </a:r>
            <a:endParaRPr lang="en-US" altLang="ja-JP" sz="1600" dirty="0"/>
          </a:p>
          <a:p>
            <a:pPr lvl="1"/>
            <a:r>
              <a:rPr kumimoji="1" lang="en-US" altLang="ja-JP" sz="1600" dirty="0"/>
              <a:t>Azure</a:t>
            </a:r>
            <a:r>
              <a:rPr kumimoji="1" lang="ja-JP" altLang="en-US" sz="1600" dirty="0"/>
              <a:t>機能一覧 </a:t>
            </a:r>
            <a:r>
              <a:rPr kumimoji="1" lang="en-US" altLang="ja-JP" sz="1600" dirty="0"/>
              <a:t>– </a:t>
            </a:r>
            <a:r>
              <a:rPr kumimoji="1" lang="ja-JP" altLang="en-US" sz="1600" dirty="0"/>
              <a:t>技術的な何か</a:t>
            </a:r>
            <a:r>
              <a:rPr lang="en-US" altLang="ja-JP" sz="1600" dirty="0"/>
              <a:t>(</a:t>
            </a:r>
            <a:r>
              <a:rPr lang="en-US" altLang="ja-JP" sz="1600" dirty="0">
                <a:hlinkClick r:id="rId2"/>
              </a:rPr>
              <a:t>http://level69.net/archives/21791</a:t>
            </a:r>
            <a:r>
              <a:rPr lang="en-US" altLang="ja-JP" sz="1600" dirty="0"/>
              <a:t>)</a:t>
            </a:r>
          </a:p>
          <a:p>
            <a:pPr lvl="1"/>
            <a:r>
              <a:rPr lang="en-US" altLang="ja-JP" sz="1600" dirty="0" err="1"/>
              <a:t>WebApps,Azure</a:t>
            </a:r>
            <a:r>
              <a:rPr lang="en-US" altLang="ja-JP" sz="1600" dirty="0"/>
              <a:t> Machine </a:t>
            </a:r>
            <a:r>
              <a:rPr lang="en-US" altLang="ja-JP" sz="1600" dirty="0" err="1"/>
              <a:t>Learning,IoT</a:t>
            </a:r>
            <a:r>
              <a:rPr lang="en-US" altLang="ja-JP" sz="1600" dirty="0"/>
              <a:t> Hub etc..</a:t>
            </a:r>
          </a:p>
          <a:p>
            <a:r>
              <a:rPr lang="ja-JP" altLang="en-US" sz="2000" dirty="0"/>
              <a:t>従量課金制</a:t>
            </a:r>
            <a:endParaRPr lang="en-US" altLang="ja-JP" sz="2000" dirty="0"/>
          </a:p>
          <a:p>
            <a:pPr lvl="1"/>
            <a:r>
              <a:rPr lang="ja-JP" altLang="en-US" sz="1600" dirty="0"/>
              <a:t>使った分だけお金がかかる</a:t>
            </a:r>
            <a:endParaRPr lang="en-US" altLang="ja-JP" sz="1600" dirty="0"/>
          </a:p>
          <a:p>
            <a:pPr lvl="1"/>
            <a:endParaRPr kumimoji="1" lang="ja-JP" altLang="en-US" sz="1600" dirty="0"/>
          </a:p>
        </p:txBody>
      </p:sp>
      <p:pic>
        <p:nvPicPr>
          <p:cNvPr id="2050" name="Picture 2" descr="http://www.thinks3.co.uk/wp-content/uploads/2015/07/microsoft-az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194" y="682814"/>
            <a:ext cx="4192500" cy="120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22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解説： </a:t>
            </a:r>
            <a:r>
              <a:rPr lang="en-US" altLang="ja-JP" dirty="0"/>
              <a:t>Azure for DreamSpark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07575" y="793375"/>
            <a:ext cx="8767483" cy="4215654"/>
          </a:xfrm>
        </p:spPr>
        <p:txBody>
          <a:bodyPr>
            <a:normAutofit/>
          </a:bodyPr>
          <a:lstStyle/>
          <a:p>
            <a:r>
              <a:rPr kumimoji="1" lang="en-US" altLang="ja-JP" sz="2000" dirty="0"/>
              <a:t>DreamSpark</a:t>
            </a:r>
            <a:r>
              <a:rPr kumimoji="1" lang="ja-JP" altLang="en-US" sz="2000" dirty="0"/>
              <a:t>を利用することで</a:t>
            </a:r>
            <a:r>
              <a:rPr kumimoji="1" lang="ja-JP" altLang="en-US" sz="2000" b="1" dirty="0">
                <a:solidFill>
                  <a:srgbClr val="D55B88"/>
                </a:solidFill>
              </a:rPr>
              <a:t>学生ライセンスで</a:t>
            </a:r>
            <a:r>
              <a:rPr kumimoji="1" lang="en-US" altLang="ja-JP" sz="2000" b="1" dirty="0">
                <a:solidFill>
                  <a:srgbClr val="D55B88"/>
                </a:solidFill>
              </a:rPr>
              <a:t>Azure</a:t>
            </a:r>
            <a:r>
              <a:rPr kumimoji="1" lang="ja-JP" altLang="en-US" sz="2000" b="1" dirty="0">
                <a:solidFill>
                  <a:srgbClr val="D55B88"/>
                </a:solidFill>
              </a:rPr>
              <a:t>を利用可能</a:t>
            </a:r>
            <a:endParaRPr kumimoji="1" lang="en-US" altLang="ja-JP" sz="2000" b="1" dirty="0">
              <a:solidFill>
                <a:srgbClr val="D55B88"/>
              </a:solidFill>
            </a:endParaRPr>
          </a:p>
          <a:p>
            <a:endParaRPr lang="en-US" altLang="ja-JP" sz="2000" dirty="0"/>
          </a:p>
          <a:p>
            <a:r>
              <a:rPr lang="ja-JP" altLang="en-US" sz="2000" dirty="0"/>
              <a:t>具体的にできること</a:t>
            </a:r>
            <a:endParaRPr lang="en-US" altLang="ja-JP" sz="2000" dirty="0"/>
          </a:p>
          <a:p>
            <a:pPr lvl="1"/>
            <a:r>
              <a:rPr lang="en-US" altLang="ja-JP" sz="1600" dirty="0"/>
              <a:t>***.azurewebsites.net </a:t>
            </a:r>
            <a:r>
              <a:rPr lang="ja-JP" altLang="en-US" sz="1600" dirty="0"/>
              <a:t>ドメインの</a:t>
            </a:r>
            <a:r>
              <a:rPr lang="en-US" altLang="ja-JP" sz="1600" dirty="0" err="1"/>
              <a:t>PHP,NodeJS,ASP</a:t>
            </a:r>
            <a:r>
              <a:rPr lang="en-US" altLang="ja-JP" sz="1600" dirty="0"/>
              <a:t> </a:t>
            </a:r>
            <a:r>
              <a:rPr lang="en-US" altLang="ja-JP" sz="1600" dirty="0" err="1"/>
              <a:t>etc</a:t>
            </a:r>
            <a:r>
              <a:rPr lang="en-US" altLang="ja-JP" sz="1600" dirty="0"/>
              <a:t> </a:t>
            </a:r>
            <a:r>
              <a:rPr lang="en-US" altLang="ja-JP" sz="1600" b="1" dirty="0"/>
              <a:t>Web</a:t>
            </a:r>
            <a:r>
              <a:rPr lang="ja-JP" altLang="en-US" sz="1600" b="1" dirty="0"/>
              <a:t>サーバーが</a:t>
            </a:r>
            <a:r>
              <a:rPr lang="en-US" altLang="ja-JP" sz="1600" b="1" dirty="0"/>
              <a:t>(</a:t>
            </a:r>
            <a:r>
              <a:rPr lang="ja-JP" altLang="en-US" sz="1600" b="1" dirty="0"/>
              <a:t>たぶん</a:t>
            </a:r>
            <a:r>
              <a:rPr lang="en-US" altLang="ja-JP" sz="1600" b="1" dirty="0"/>
              <a:t>)</a:t>
            </a:r>
            <a:r>
              <a:rPr lang="ja-JP" altLang="en-US" sz="1600" b="1" dirty="0"/>
              <a:t>立て放題</a:t>
            </a:r>
            <a:endParaRPr lang="en-US" altLang="ja-JP" sz="1600" b="1" dirty="0"/>
          </a:p>
          <a:p>
            <a:pPr lvl="1"/>
            <a:r>
              <a:rPr lang="en-US" altLang="ja-JP" sz="1600" dirty="0"/>
              <a:t>SQL Database(not </a:t>
            </a:r>
            <a:r>
              <a:rPr lang="en-US" altLang="ja-JP" sz="1600" dirty="0" err="1"/>
              <a:t>mysql</a:t>
            </a:r>
            <a:r>
              <a:rPr lang="en-US" altLang="ja-JP" sz="1600" dirty="0"/>
              <a:t>)</a:t>
            </a:r>
            <a:r>
              <a:rPr lang="ja-JP" altLang="en-US" sz="1600" dirty="0"/>
              <a:t>が</a:t>
            </a:r>
            <a:r>
              <a:rPr lang="en-US" altLang="ja-JP" sz="1600" dirty="0"/>
              <a:t>(</a:t>
            </a:r>
            <a:r>
              <a:rPr lang="ja-JP" altLang="en-US" sz="1600" dirty="0"/>
              <a:t>たぶん</a:t>
            </a:r>
            <a:r>
              <a:rPr lang="en-US" altLang="ja-JP" sz="1600" dirty="0"/>
              <a:t>)</a:t>
            </a:r>
            <a:r>
              <a:rPr lang="ja-JP" altLang="en-US" sz="1600" dirty="0"/>
              <a:t>立て放題</a:t>
            </a:r>
            <a:endParaRPr lang="en-US" altLang="ja-JP" sz="1600" dirty="0"/>
          </a:p>
          <a:p>
            <a:pPr lvl="1"/>
            <a:r>
              <a:rPr lang="en-US" altLang="ja-JP" sz="1600" dirty="0"/>
              <a:t>MySQL (</a:t>
            </a:r>
            <a:r>
              <a:rPr lang="ja-JP" altLang="en-US" sz="1600" dirty="0"/>
              <a:t>上限</a:t>
            </a:r>
            <a:r>
              <a:rPr lang="en-US" altLang="ja-JP" sz="1600" dirty="0"/>
              <a:t>20MB)</a:t>
            </a:r>
            <a:r>
              <a:rPr lang="ja-JP" altLang="en-US" sz="1600" dirty="0"/>
              <a:t>が</a:t>
            </a:r>
            <a:r>
              <a:rPr lang="en-US" altLang="ja-JP" sz="1600" dirty="0"/>
              <a:t>(</a:t>
            </a:r>
            <a:r>
              <a:rPr lang="ja-JP" altLang="en-US" sz="1600" dirty="0"/>
              <a:t>たぶん</a:t>
            </a:r>
            <a:r>
              <a:rPr lang="en-US" altLang="ja-JP" sz="1600" dirty="0"/>
              <a:t>)</a:t>
            </a:r>
            <a:r>
              <a:rPr lang="ja-JP" altLang="en-US" sz="1600" dirty="0"/>
              <a:t>立て放題</a:t>
            </a:r>
            <a:endParaRPr lang="en-US" altLang="ja-JP" sz="1600" dirty="0"/>
          </a:p>
          <a:p>
            <a:pPr lvl="1"/>
            <a:r>
              <a:rPr lang="en-US" altLang="ja-JP" sz="1600" dirty="0"/>
              <a:t>Azure Machine Learning(</a:t>
            </a:r>
            <a:r>
              <a:rPr lang="ja-JP" altLang="en-US" sz="1600" dirty="0"/>
              <a:t>無料枠</a:t>
            </a:r>
            <a:r>
              <a:rPr lang="en-US" altLang="ja-JP" sz="1600" dirty="0"/>
              <a:t>)</a:t>
            </a:r>
            <a:r>
              <a:rPr lang="ja-JP" altLang="en-US" sz="1600" dirty="0"/>
              <a:t>が利用できる</a:t>
            </a:r>
            <a:endParaRPr lang="en-US" altLang="ja-JP" sz="1600" dirty="0"/>
          </a:p>
          <a:p>
            <a:pPr lvl="1"/>
            <a:r>
              <a:rPr lang="ja-JP" altLang="en-US" sz="1600" b="1" dirty="0">
                <a:solidFill>
                  <a:srgbClr val="D55B88"/>
                </a:solidFill>
              </a:rPr>
              <a:t>上記がすべて無料</a:t>
            </a:r>
            <a:endParaRPr lang="en-US" altLang="ja-JP" sz="1600" b="1" dirty="0">
              <a:solidFill>
                <a:srgbClr val="D55B88"/>
              </a:solidFill>
            </a:endParaRPr>
          </a:p>
          <a:p>
            <a:r>
              <a:rPr lang="ja-JP" altLang="en-US" sz="2000" dirty="0"/>
              <a:t>逆にできないこと</a:t>
            </a:r>
            <a:endParaRPr lang="en-US" altLang="ja-JP" sz="2000" dirty="0"/>
          </a:p>
          <a:p>
            <a:pPr lvl="1"/>
            <a:r>
              <a:rPr lang="ja-JP" altLang="en-US" sz="1600" dirty="0"/>
              <a:t>独自ドメインの</a:t>
            </a:r>
            <a:r>
              <a:rPr lang="en-US" altLang="ja-JP" sz="1600" dirty="0"/>
              <a:t>Web</a:t>
            </a:r>
            <a:r>
              <a:rPr lang="ja-JP" altLang="en-US" sz="1600" dirty="0"/>
              <a:t>サイト、仮想マシンの作成、その他</a:t>
            </a:r>
            <a:r>
              <a:rPr lang="en-US" altLang="ja-JP" sz="1600" dirty="0"/>
              <a:t>Azure</a:t>
            </a:r>
            <a:r>
              <a:rPr lang="ja-JP" altLang="en-US" sz="1600" dirty="0"/>
              <a:t>サービス作成</a:t>
            </a:r>
            <a:endParaRPr lang="en-US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086703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2400" dirty="0"/>
              <a:t>解説： </a:t>
            </a:r>
            <a:r>
              <a:rPr lang="en-US" altLang="ja-JP" sz="2400" dirty="0"/>
              <a:t>Microsoft Azure</a:t>
            </a:r>
            <a:r>
              <a:rPr lang="ja-JP" altLang="en-US" sz="2400" dirty="0"/>
              <a:t>は学生のクラウド利用に最適</a:t>
            </a:r>
            <a:endParaRPr kumimoji="1" lang="ja-JP" altLang="en-US" sz="2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915631"/>
            <a:ext cx="8229600" cy="3930689"/>
          </a:xfrm>
        </p:spPr>
        <p:txBody>
          <a:bodyPr>
            <a:normAutofit/>
          </a:bodyPr>
          <a:lstStyle/>
          <a:p>
            <a:r>
              <a:rPr kumimoji="1" lang="ja-JP" altLang="en-US" sz="2400" dirty="0"/>
              <a:t>クラウドはこれから確実に次の世代の</a:t>
            </a:r>
            <a:r>
              <a:rPr kumimoji="1" lang="en-US" altLang="ja-JP" sz="2400" dirty="0"/>
              <a:t>IT</a:t>
            </a:r>
            <a:r>
              <a:rPr kumimoji="1" lang="ja-JP" altLang="en-US" sz="2400" dirty="0"/>
              <a:t>技術として浸透していく</a:t>
            </a:r>
            <a:endParaRPr kumimoji="1" lang="en-US" altLang="ja-JP" sz="2400" dirty="0"/>
          </a:p>
          <a:p>
            <a:r>
              <a:rPr lang="ja-JP" altLang="en-US" sz="2400" dirty="0"/>
              <a:t>多くのクラウドは従量課金制なので学生が利用しにくい</a:t>
            </a:r>
            <a:endParaRPr lang="en-US" altLang="ja-JP" sz="2400" dirty="0"/>
          </a:p>
          <a:p>
            <a:r>
              <a:rPr kumimoji="1" lang="en-US" altLang="ja-JP" sz="2400" dirty="0"/>
              <a:t>Azure for DreamSpark</a:t>
            </a:r>
            <a:r>
              <a:rPr kumimoji="1" lang="ja-JP" altLang="en-US" sz="2400" dirty="0"/>
              <a:t>ならば無料でクラウドの世界を体験することができる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en-US" altLang="ja-JP" sz="2400" dirty="0"/>
              <a:t>Web</a:t>
            </a:r>
            <a:r>
              <a:rPr kumimoji="1" lang="ja-JP" altLang="en-US" sz="2400" dirty="0"/>
              <a:t>サイト立て放題は学生にとってもうれしい</a:t>
            </a:r>
          </a:p>
        </p:txBody>
      </p:sp>
    </p:spTree>
    <p:extLst>
      <p:ext uri="{BB962C8B-B14F-4D97-AF65-F5344CB8AC3E}">
        <p14:creationId xmlns:p14="http://schemas.microsoft.com/office/powerpoint/2010/main" val="72964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4400" dirty="0"/>
              <a:t>リソースを</a:t>
            </a:r>
            <a:r>
              <a:rPr kumimoji="1" lang="en-US" altLang="ja-JP" sz="4400" dirty="0"/>
              <a:t>1</a:t>
            </a:r>
            <a:r>
              <a:rPr kumimoji="1" lang="ja-JP" altLang="en-US" sz="4400" dirty="0"/>
              <a:t>つ作ってみる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93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</a:t>
            </a:r>
            <a:r>
              <a:rPr kumimoji="1" lang="ja-JP" altLang="en-US" dirty="0"/>
              <a:t>管理ポータルにアクセスする</a:t>
            </a:r>
          </a:p>
        </p:txBody>
      </p:sp>
      <p:sp>
        <p:nvSpPr>
          <p:cNvPr id="9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5998" y="706314"/>
            <a:ext cx="8720619" cy="16189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ja-JP" sz="2000" b="1" dirty="0">
                <a:solidFill>
                  <a:srgbClr val="D55B88"/>
                </a:solidFill>
              </a:rPr>
              <a:t>https://portal.azure.com/</a:t>
            </a:r>
            <a:r>
              <a:rPr lang="ja-JP" altLang="en-US" sz="2000" dirty="0"/>
              <a:t>にアクセスします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000" dirty="0"/>
              <a:t>Azure</a:t>
            </a:r>
            <a:r>
              <a:rPr lang="ja-JP" altLang="en-US" sz="2000" dirty="0"/>
              <a:t>サブスクリプションに関連付けられている</a:t>
            </a:r>
            <a:r>
              <a:rPr lang="en-US" altLang="ja-JP" sz="2000" dirty="0"/>
              <a:t>Microsoft</a:t>
            </a:r>
            <a:r>
              <a:rPr lang="ja-JP" altLang="en-US" sz="2000" dirty="0"/>
              <a:t>アカウントでログインするとこのような画面になります</a:t>
            </a:r>
            <a:endParaRPr kumimoji="1" lang="ja-JP" altLang="en-US" sz="2000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428" y="2325252"/>
            <a:ext cx="5343757" cy="250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66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 </a:t>
            </a:r>
            <a:r>
              <a:rPr kumimoji="1" lang="en-US" altLang="ja-JP" dirty="0" err="1"/>
              <a:t>WebApps</a:t>
            </a:r>
            <a:r>
              <a:rPr kumimoji="1" lang="ja-JP" altLang="en-US" dirty="0"/>
              <a:t>を</a:t>
            </a:r>
            <a:r>
              <a:rPr kumimoji="1" lang="en-US" altLang="ja-JP" dirty="0"/>
              <a:t>1</a:t>
            </a:r>
            <a:r>
              <a:rPr kumimoji="1" lang="ja-JP" altLang="en-US" dirty="0"/>
              <a:t>つ作ってみる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63238" y="767578"/>
            <a:ext cx="7549242" cy="429353"/>
          </a:xfrm>
        </p:spPr>
        <p:txBody>
          <a:bodyPr>
            <a:normAutofit fontScale="77500" lnSpcReduction="20000"/>
          </a:bodyPr>
          <a:lstStyle/>
          <a:p>
            <a:r>
              <a:rPr kumimoji="1" lang="ja-JP" altLang="en-US" dirty="0"/>
              <a:t>新規 </a:t>
            </a:r>
            <a:r>
              <a:rPr kumimoji="1" lang="en-US" altLang="ja-JP" dirty="0"/>
              <a:t>&gt; Web + </a:t>
            </a:r>
            <a:r>
              <a:rPr kumimoji="1" lang="ja-JP" altLang="en-US" dirty="0"/>
              <a:t>モバイル </a:t>
            </a:r>
            <a:r>
              <a:rPr kumimoji="1" lang="en-US" altLang="ja-JP" dirty="0"/>
              <a:t>&gt; Web App</a:t>
            </a:r>
            <a:r>
              <a:rPr kumimoji="1" lang="ja-JP" altLang="en-US" dirty="0"/>
              <a:t>をクリック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403" y="1465898"/>
            <a:ext cx="4671848" cy="340416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238403" y="1884932"/>
            <a:ext cx="1261268" cy="22444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438909" y="2691210"/>
            <a:ext cx="1642133" cy="191842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174580" y="2508069"/>
            <a:ext cx="1735671" cy="527015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3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 </a:t>
            </a:r>
            <a:r>
              <a:rPr kumimoji="1" lang="en-US" altLang="ja-JP" dirty="0"/>
              <a:t>Web</a:t>
            </a:r>
            <a:r>
              <a:rPr kumimoji="1" lang="ja-JP" altLang="en-US" dirty="0"/>
              <a:t>サイトの名前を入力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448" y="702478"/>
            <a:ext cx="2303484" cy="429885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368485" y="1772466"/>
            <a:ext cx="2303484" cy="378438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>
            <a:endCxn id="5" idx="1"/>
          </p:cNvCxnSpPr>
          <p:nvPr/>
        </p:nvCxnSpPr>
        <p:spPr>
          <a:xfrm>
            <a:off x="4132406" y="1339717"/>
            <a:ext cx="2236079" cy="621968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355400" y="939577"/>
            <a:ext cx="5155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サイトのアドレス 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***.azurewebsites.net</a:t>
            </a: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人と被らないものをつける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450215" y="2857924"/>
            <a:ext cx="2097298" cy="60373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3485162" y="2748789"/>
            <a:ext cx="2883323" cy="411317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355400" y="2254791"/>
            <a:ext cx="6259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新規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」を押して新しくリソースグループを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任意の名前をつける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6450215" y="3525509"/>
            <a:ext cx="2097298" cy="47340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 flipV="1">
            <a:off x="3618411" y="3780209"/>
            <a:ext cx="2831804" cy="60271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456930" y="3655814"/>
            <a:ext cx="202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次のスライドへ</a:t>
            </a:r>
          </a:p>
        </p:txBody>
      </p:sp>
    </p:spTree>
    <p:extLst>
      <p:ext uri="{BB962C8B-B14F-4D97-AF65-F5344CB8AC3E}">
        <p14:creationId xmlns:p14="http://schemas.microsoft.com/office/powerpoint/2010/main" val="459367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 </a:t>
            </a:r>
            <a:r>
              <a:rPr kumimoji="1" lang="en-US" altLang="ja-JP" dirty="0" err="1"/>
              <a:t>AppService</a:t>
            </a:r>
            <a:r>
              <a:rPr kumimoji="1" lang="ja-JP" altLang="en-US" dirty="0"/>
              <a:t>のプランを選択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531" y="1152182"/>
            <a:ext cx="1706796" cy="319547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21" y="1142574"/>
            <a:ext cx="4903173" cy="320508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64685" y="3241252"/>
            <a:ext cx="1513653" cy="372080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991189" y="2349384"/>
            <a:ext cx="3008822" cy="344800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104530" y="2235722"/>
            <a:ext cx="1677297" cy="768010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 rotWithShape="1">
          <a:blip r:embed="rId4"/>
          <a:srcRect r="40974"/>
          <a:stretch/>
        </p:blipFill>
        <p:spPr>
          <a:xfrm>
            <a:off x="6781828" y="1142574"/>
            <a:ext cx="1921644" cy="327238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842503" y="1851018"/>
            <a:ext cx="1170207" cy="176231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6842503" y="4057651"/>
            <a:ext cx="906647" cy="30701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5131931" y="4043498"/>
            <a:ext cx="906647" cy="30701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181084" y="4039579"/>
            <a:ext cx="906647" cy="30701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4" name="直線コネクタ 13"/>
          <p:cNvCxnSpPr>
            <a:endCxn id="6" idx="0"/>
          </p:cNvCxnSpPr>
          <p:nvPr/>
        </p:nvCxnSpPr>
        <p:spPr>
          <a:xfrm flipH="1">
            <a:off x="1021512" y="1114623"/>
            <a:ext cx="1017490" cy="2126629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1778338" y="654160"/>
            <a:ext cx="584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</a:p>
        </p:txBody>
      </p:sp>
      <p:cxnSp>
        <p:nvCxnSpPr>
          <p:cNvPr id="16" name="直線コネクタ 15"/>
          <p:cNvCxnSpPr/>
          <p:nvPr/>
        </p:nvCxnSpPr>
        <p:spPr>
          <a:xfrm flipH="1">
            <a:off x="3520364" y="1041761"/>
            <a:ext cx="20505" cy="1198815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3295227" y="602605"/>
            <a:ext cx="6001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8" name="直線コネクタ 17"/>
          <p:cNvCxnSpPr/>
          <p:nvPr/>
        </p:nvCxnSpPr>
        <p:spPr>
          <a:xfrm flipH="1">
            <a:off x="5969499" y="1127711"/>
            <a:ext cx="101139" cy="1112865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050933" y="640185"/>
            <a:ext cx="51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517300" y="613076"/>
            <a:ext cx="2495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プランの名前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場所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を指定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938612" y="624947"/>
            <a:ext cx="51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④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 flipH="1">
            <a:off x="7491950" y="1105225"/>
            <a:ext cx="853539" cy="745793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7591740" y="4652264"/>
            <a:ext cx="51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⑤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4" name="直線コネクタ 23"/>
          <p:cNvCxnSpPr/>
          <p:nvPr/>
        </p:nvCxnSpPr>
        <p:spPr>
          <a:xfrm>
            <a:off x="7251533" y="4376105"/>
            <a:ext cx="340207" cy="432881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ボックス 24"/>
          <p:cNvSpPr txBox="1"/>
          <p:nvPr/>
        </p:nvSpPr>
        <p:spPr>
          <a:xfrm>
            <a:off x="5973461" y="4547376"/>
            <a:ext cx="511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⑥</a:t>
            </a:r>
            <a:endParaRPr kumimoji="1" lang="ja-JP" altLang="en-US" sz="28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6" name="直線コネクタ 25"/>
          <p:cNvCxnSpPr>
            <a:stCxn id="12" idx="2"/>
            <a:endCxn id="25" idx="1"/>
          </p:cNvCxnSpPr>
          <p:nvPr/>
        </p:nvCxnSpPr>
        <p:spPr>
          <a:xfrm>
            <a:off x="5585255" y="4350514"/>
            <a:ext cx="388206" cy="458472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012485" y="4353481"/>
            <a:ext cx="721416" cy="422541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1667146" y="4651170"/>
            <a:ext cx="134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⑦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作成</a:t>
            </a:r>
            <a:endParaRPr kumimoji="1" lang="ja-JP" altLang="en-US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398258" y="734435"/>
            <a:ext cx="2035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価格レベルを指定</a:t>
            </a:r>
            <a:endParaRPr kumimoji="1"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7347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</a:t>
            </a:r>
            <a:r>
              <a:rPr kumimoji="1" lang="ja-JP" altLang="en-US" dirty="0"/>
              <a:t>デプロイ</a:t>
            </a:r>
            <a:r>
              <a:rPr kumimoji="1" lang="en-US" altLang="ja-JP" dirty="0"/>
              <a:t>(</a:t>
            </a:r>
            <a:r>
              <a:rPr kumimoji="1" lang="ja-JP" altLang="en-US" dirty="0"/>
              <a:t>配置</a:t>
            </a:r>
            <a:r>
              <a:rPr kumimoji="1" lang="en-US" altLang="ja-JP" dirty="0"/>
              <a:t>)</a:t>
            </a:r>
            <a:r>
              <a:rPr kumimoji="1" lang="ja-JP" altLang="en-US" dirty="0"/>
              <a:t>成功を確認する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2164245"/>
            <a:ext cx="9323882" cy="1207659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右上の通知マークに「デプロイメントが成功しました」と表示されれば</a:t>
            </a:r>
            <a:r>
              <a:rPr lang="en-US" altLang="ja-JP" sz="1800" dirty="0"/>
              <a:t>OK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21" y="663770"/>
            <a:ext cx="6312218" cy="148873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076" y="2628277"/>
            <a:ext cx="4922781" cy="2372238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3568076" y="2612623"/>
            <a:ext cx="1571222" cy="310902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 flipV="1">
            <a:off x="2484279" y="2819381"/>
            <a:ext cx="1083797" cy="614248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67911" y="3578662"/>
            <a:ext cx="2495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ここをクリックして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トップにもどる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5150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</a:t>
            </a:r>
            <a:r>
              <a:rPr kumimoji="1" lang="ja-JP" altLang="en-US" dirty="0"/>
              <a:t>作成したリソースにアクセス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1" y="716435"/>
            <a:ext cx="6197600" cy="37440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15771" y="1911688"/>
            <a:ext cx="1585475" cy="26711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1988495" y="1475872"/>
            <a:ext cx="841158" cy="568895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59786" y="961932"/>
            <a:ext cx="224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すべてのリソース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504575" y="3868088"/>
            <a:ext cx="1585475" cy="26711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2402133" y="2868578"/>
            <a:ext cx="2102442" cy="1099477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9786" y="2373539"/>
            <a:ext cx="225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つくったリソースを探してクリック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2" y="3647473"/>
            <a:ext cx="578354" cy="54943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740790" y="3631487"/>
            <a:ext cx="1936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←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WebApps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はこのアイコン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669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ハンズオンに必要なもの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dirty="0"/>
              <a:t>パソコン </a:t>
            </a:r>
            <a:r>
              <a:rPr lang="en-US" altLang="ja-JP" sz="2400" dirty="0"/>
              <a:t>(</a:t>
            </a:r>
            <a:r>
              <a:rPr lang="ja-JP" altLang="en-US" sz="2400" dirty="0"/>
              <a:t>ブラウザが動けば</a:t>
            </a:r>
            <a:r>
              <a:rPr lang="en-US" altLang="ja-JP" sz="2400" dirty="0"/>
              <a:t>OS</a:t>
            </a:r>
            <a:r>
              <a:rPr lang="ja-JP" altLang="en-US" sz="2400" dirty="0"/>
              <a:t>は問いません</a:t>
            </a:r>
            <a:r>
              <a:rPr lang="en-US" altLang="ja-JP" sz="2400" dirty="0"/>
              <a:t>)</a:t>
            </a:r>
          </a:p>
          <a:p>
            <a:pPr>
              <a:lnSpc>
                <a:spcPct val="150000"/>
              </a:lnSpc>
            </a:pPr>
            <a:r>
              <a:rPr lang="ja-JP" altLang="en-US" sz="2400" dirty="0"/>
              <a:t>学生認証の通った</a:t>
            </a:r>
            <a:r>
              <a:rPr lang="en-US" altLang="ja-JP" sz="2400" b="1" dirty="0">
                <a:solidFill>
                  <a:srgbClr val="FF0000"/>
                </a:solidFill>
              </a:rPr>
              <a:t>DreamSpark</a:t>
            </a:r>
            <a:r>
              <a:rPr lang="ja-JP" altLang="en-US" sz="2400" b="1" dirty="0">
                <a:solidFill>
                  <a:srgbClr val="FF0000"/>
                </a:solidFill>
              </a:rPr>
              <a:t>アカウント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400" dirty="0"/>
              <a:t>↑を使ってアクティベートされた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Azure</a:t>
            </a:r>
            <a:r>
              <a:rPr kumimoji="1" lang="ja-JP" altLang="en-US" sz="2400" b="1" dirty="0">
                <a:solidFill>
                  <a:srgbClr val="FF0000"/>
                </a:solidFill>
              </a:rPr>
              <a:t>アカウント</a:t>
            </a:r>
            <a:endParaRPr kumimoji="1" lang="en-US" altLang="ja-JP" sz="24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ja-JP" sz="2400" b="1" dirty="0">
                <a:solidFill>
                  <a:srgbClr val="FF0000"/>
                </a:solidFill>
              </a:rPr>
              <a:t>Dropbox</a:t>
            </a:r>
            <a:r>
              <a:rPr lang="ja-JP" altLang="en-US" sz="2400" b="1" dirty="0">
                <a:solidFill>
                  <a:srgbClr val="FF0000"/>
                </a:solidFill>
              </a:rPr>
              <a:t>アカウント</a:t>
            </a:r>
            <a:r>
              <a:rPr lang="en-US" altLang="ja-JP" sz="2400" dirty="0"/>
              <a:t>(OneDrive</a:t>
            </a:r>
            <a:r>
              <a:rPr lang="ja-JP" altLang="en-US" sz="2400" dirty="0"/>
              <a:t>でも</a:t>
            </a:r>
            <a:r>
              <a:rPr lang="en-US" altLang="ja-JP" sz="2400" dirty="0"/>
              <a:t>OK)</a:t>
            </a:r>
          </a:p>
          <a:p>
            <a:pPr>
              <a:lnSpc>
                <a:spcPct val="150000"/>
              </a:lnSpc>
            </a:pPr>
            <a:r>
              <a:rPr kumimoji="1" lang="ja-JP" altLang="en-US" sz="2400" dirty="0"/>
              <a:t>お好きなテキストエディタ</a:t>
            </a:r>
          </a:p>
        </p:txBody>
      </p:sp>
    </p:spTree>
    <p:extLst>
      <p:ext uri="{BB962C8B-B14F-4D97-AF65-F5344CB8AC3E}">
        <p14:creationId xmlns:p14="http://schemas.microsoft.com/office/powerpoint/2010/main" val="3155203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 </a:t>
            </a:r>
            <a:r>
              <a:rPr kumimoji="1" lang="en-US" altLang="ja-JP" dirty="0"/>
              <a:t>Web Apps</a:t>
            </a:r>
            <a:r>
              <a:rPr kumimoji="1" lang="ja-JP" altLang="en-US" dirty="0"/>
              <a:t>にアクセスしよう</a:t>
            </a: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69" y="702116"/>
            <a:ext cx="4794478" cy="3966713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6448836" y="2094016"/>
            <a:ext cx="2404878" cy="329870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2" name="直線コネクタ 11"/>
          <p:cNvCxnSpPr/>
          <p:nvPr/>
        </p:nvCxnSpPr>
        <p:spPr>
          <a:xfrm>
            <a:off x="3309257" y="1518610"/>
            <a:ext cx="3139579" cy="740341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55623" y="1146588"/>
            <a:ext cx="2761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URL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をクリックして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サイトにアクセス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3" y="2258951"/>
            <a:ext cx="3278276" cy="2007568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1879" y="4468774"/>
            <a:ext cx="3267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サイトができた！！！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255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解説：管理ポータル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1879" y="712430"/>
            <a:ext cx="8229600" cy="3678993"/>
          </a:xfrm>
        </p:spPr>
        <p:txBody>
          <a:bodyPr>
            <a:normAutofit/>
          </a:bodyPr>
          <a:lstStyle/>
          <a:p>
            <a:r>
              <a:rPr kumimoji="1" lang="en-US" altLang="ja-JP" sz="2400" dirty="0"/>
              <a:t>Microsoft Azure</a:t>
            </a:r>
            <a:r>
              <a:rPr kumimoji="1" lang="ja-JP" altLang="en-US" sz="2400" dirty="0"/>
              <a:t>を管理、操作するには</a:t>
            </a:r>
            <a:r>
              <a:rPr kumimoji="1" lang="ja-JP" altLang="en-US" sz="2400" b="1" dirty="0">
                <a:solidFill>
                  <a:srgbClr val="D55B88"/>
                </a:solidFill>
              </a:rPr>
              <a:t>管理ポータルと呼ばれる</a:t>
            </a:r>
            <a:r>
              <a:rPr kumimoji="1" lang="en-US" altLang="ja-JP" sz="2400" b="1" dirty="0">
                <a:solidFill>
                  <a:srgbClr val="D55B88"/>
                </a:solidFill>
              </a:rPr>
              <a:t>Web</a:t>
            </a:r>
            <a:r>
              <a:rPr kumimoji="1" lang="ja-JP" altLang="en-US" sz="2400" b="1" dirty="0">
                <a:solidFill>
                  <a:srgbClr val="D55B88"/>
                </a:solidFill>
              </a:rPr>
              <a:t>アプリ</a:t>
            </a:r>
            <a:r>
              <a:rPr kumimoji="1" lang="ja-JP" altLang="en-US" sz="2400" dirty="0"/>
              <a:t>を使います</a:t>
            </a:r>
            <a:endParaRPr kumimoji="1" lang="en-US" altLang="ja-JP" sz="2400" dirty="0"/>
          </a:p>
          <a:p>
            <a:r>
              <a:rPr lang="ja-JP" altLang="en-US" sz="2400" dirty="0"/>
              <a:t>管理ポータルの</a:t>
            </a:r>
            <a:r>
              <a:rPr lang="en-US" altLang="ja-JP" sz="2400" dirty="0"/>
              <a:t>URL</a:t>
            </a:r>
          </a:p>
          <a:p>
            <a:pPr lvl="1"/>
            <a:r>
              <a:rPr kumimoji="1" lang="en-US" altLang="ja-JP" sz="2000" b="1" dirty="0">
                <a:solidFill>
                  <a:srgbClr val="D55B88"/>
                </a:solidFill>
              </a:rPr>
              <a:t>http://portal.azure.com</a:t>
            </a:r>
            <a:endParaRPr kumimoji="1" lang="ja-JP" altLang="en-US" sz="2000" b="1" dirty="0">
              <a:solidFill>
                <a:srgbClr val="D55B88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693" y="2682555"/>
            <a:ext cx="4976492" cy="233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01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解説：リソースを作成する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1879" y="762196"/>
            <a:ext cx="8154174" cy="209368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dirty="0"/>
              <a:t>リソースを作成するには「</a:t>
            </a:r>
            <a:r>
              <a:rPr kumimoji="1" lang="ja-JP" altLang="en-US" sz="2000" b="1" dirty="0">
                <a:solidFill>
                  <a:srgbClr val="D55B88"/>
                </a:solidFill>
              </a:rPr>
              <a:t>新規</a:t>
            </a:r>
            <a:r>
              <a:rPr kumimoji="1" lang="ja-JP" altLang="en-US" sz="2000" dirty="0"/>
              <a:t>」ボタンから</a:t>
            </a:r>
            <a:endParaRPr kumimoji="1"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詳細な情報を入力していき、リソースを作成する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b="1" dirty="0">
                <a:solidFill>
                  <a:srgbClr val="D55B88"/>
                </a:solidFill>
              </a:rPr>
              <a:t>リソースグループ</a:t>
            </a:r>
            <a:r>
              <a:rPr lang="ja-JP" altLang="en-US" sz="2000" dirty="0"/>
              <a:t>とは複数の異なる種類のリソースをまとめてグルーピングするもの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endParaRPr kumimoji="1"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4" y="2855881"/>
            <a:ext cx="3847616" cy="194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34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z="5400" dirty="0"/>
              <a:t>リソースを操作する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7346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作業：もう一度</a:t>
            </a:r>
            <a:r>
              <a:rPr kumimoji="1" lang="ja-JP" altLang="en-US" dirty="0"/>
              <a:t>作成したリソースにアクセス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771" y="716435"/>
            <a:ext cx="6197600" cy="37440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815771" y="1911688"/>
            <a:ext cx="1585475" cy="26711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>
            <a:off x="1988495" y="1475872"/>
            <a:ext cx="841158" cy="568895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59786" y="961932"/>
            <a:ext cx="2242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すべてのリソース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4504575" y="3868088"/>
            <a:ext cx="1585475" cy="26711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>
            <a:off x="2402133" y="2868578"/>
            <a:ext cx="2102442" cy="1099477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9786" y="2373539"/>
            <a:ext cx="225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つくったリソースを探してクリック</a:t>
            </a:r>
            <a:endParaRPr kumimoji="1"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2" y="3647473"/>
            <a:ext cx="578354" cy="549437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740790" y="3631487"/>
            <a:ext cx="1936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← </a:t>
            </a:r>
            <a:r>
              <a:rPr kumimoji="1"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WebApps</a:t>
            </a: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はこのアイコン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0648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図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32" y="2936527"/>
            <a:ext cx="4601463" cy="2024332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182" y="650943"/>
            <a:ext cx="4713313" cy="221138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作業：停止と起動をしてみる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6107663" y="991432"/>
            <a:ext cx="467308" cy="329368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88298" y="848296"/>
            <a:ext cx="153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停止する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" name="直線コネクタ 6"/>
          <p:cNvCxnSpPr>
            <a:endCxn id="5" idx="1"/>
          </p:cNvCxnSpPr>
          <p:nvPr/>
        </p:nvCxnSpPr>
        <p:spPr>
          <a:xfrm>
            <a:off x="2852982" y="967517"/>
            <a:ext cx="3254681" cy="188599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6142584" y="3268137"/>
            <a:ext cx="461415" cy="345920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0" name="直線コネクタ 9"/>
          <p:cNvCxnSpPr>
            <a:stCxn id="11" idx="3"/>
          </p:cNvCxnSpPr>
          <p:nvPr/>
        </p:nvCxnSpPr>
        <p:spPr>
          <a:xfrm flipV="1">
            <a:off x="2411476" y="3512486"/>
            <a:ext cx="3751393" cy="862346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875170" y="4174777"/>
            <a:ext cx="153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起動する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4480322" y="1926196"/>
            <a:ext cx="918992" cy="294489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3" name="直線コネクタ 12"/>
          <p:cNvCxnSpPr>
            <a:stCxn id="14" idx="3"/>
            <a:endCxn id="12" idx="1"/>
          </p:cNvCxnSpPr>
          <p:nvPr/>
        </p:nvCxnSpPr>
        <p:spPr>
          <a:xfrm flipV="1">
            <a:off x="3193952" y="2073441"/>
            <a:ext cx="1286370" cy="175922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151590" y="1926197"/>
            <a:ext cx="30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現在起動しているか停止しているかは「状態」をみる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51590" y="2862326"/>
            <a:ext cx="416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停止している状態で作成した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サイトにアクセスするとアクセスできないのを確認する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6874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493" y="696313"/>
            <a:ext cx="5170941" cy="296736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解説：基本的な操作コマンド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1879" y="3757386"/>
            <a:ext cx="8302171" cy="1177471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停止や起動ボタンがあるので</a:t>
            </a:r>
            <a:r>
              <a:rPr lang="ja-JP" altLang="en-US" sz="2400" b="1" dirty="0">
                <a:solidFill>
                  <a:srgbClr val="D55B88"/>
                </a:solidFill>
              </a:rPr>
              <a:t>停止したい時にすぐ停止、起動したい時にすぐ起動</a:t>
            </a:r>
            <a:r>
              <a:rPr lang="ja-JP" altLang="en-US" sz="2400" dirty="0"/>
              <a:t>ができる</a:t>
            </a:r>
            <a:endParaRPr kumimoji="1" lang="ja-JP" altLang="en-US" sz="2400" dirty="0"/>
          </a:p>
        </p:txBody>
      </p:sp>
      <p:sp>
        <p:nvSpPr>
          <p:cNvPr id="6" name="正方形/長方形 5"/>
          <p:cNvSpPr/>
          <p:nvPr/>
        </p:nvSpPr>
        <p:spPr>
          <a:xfrm>
            <a:off x="2017493" y="1117600"/>
            <a:ext cx="4934850" cy="319315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73369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解説：</a:t>
            </a:r>
            <a:r>
              <a:rPr kumimoji="1" lang="en-US" altLang="ja-JP" dirty="0" err="1"/>
              <a:t>WebApps</a:t>
            </a:r>
            <a:r>
              <a:rPr kumimoji="1" lang="ja-JP" altLang="en-US" dirty="0"/>
              <a:t>とは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0375" y="778410"/>
            <a:ext cx="7917626" cy="3691990"/>
          </a:xfrm>
        </p:spPr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ja-JP" sz="2000" b="1" dirty="0">
                <a:solidFill>
                  <a:srgbClr val="D55B88"/>
                </a:solidFill>
              </a:rPr>
              <a:t>Web</a:t>
            </a:r>
            <a:r>
              <a:rPr lang="ja-JP" altLang="en-US" sz="2000" b="1" dirty="0">
                <a:solidFill>
                  <a:srgbClr val="D55B88"/>
                </a:solidFill>
              </a:rPr>
              <a:t>サイト</a:t>
            </a:r>
            <a:r>
              <a:rPr lang="ja-JP" altLang="en-US" sz="2000" dirty="0"/>
              <a:t>をホスティングするクラウドサービス</a:t>
            </a:r>
            <a:endParaRPr lang="en-US" altLang="ja-JP" sz="2000" dirty="0"/>
          </a:p>
          <a:p>
            <a:pPr>
              <a:lnSpc>
                <a:spcPct val="160000"/>
              </a:lnSpc>
            </a:pPr>
            <a:r>
              <a:rPr kumimoji="1" lang="en-US" altLang="ja-JP" sz="2000" dirty="0" err="1"/>
              <a:t>ASP.Net</a:t>
            </a:r>
            <a:r>
              <a:rPr kumimoji="1" lang="ja-JP" altLang="en-US" sz="2000" dirty="0" err="1"/>
              <a:t>、</a:t>
            </a:r>
            <a:r>
              <a:rPr kumimoji="1" lang="en-US" altLang="ja-JP" sz="2000" dirty="0"/>
              <a:t>PHP</a:t>
            </a:r>
            <a:r>
              <a:rPr kumimoji="1" lang="ja-JP" altLang="en-US" sz="2000" dirty="0" err="1"/>
              <a:t>、</a:t>
            </a:r>
            <a:r>
              <a:rPr lang="en-US" altLang="ja-JP" sz="2000" dirty="0"/>
              <a:t>Node.js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Python</a:t>
            </a:r>
            <a:r>
              <a:rPr lang="ja-JP" altLang="en-US" sz="2000" dirty="0" err="1"/>
              <a:t>、</a:t>
            </a:r>
            <a:r>
              <a:rPr lang="en-US" altLang="ja-JP" sz="2000" dirty="0"/>
              <a:t>Java</a:t>
            </a:r>
            <a:r>
              <a:rPr lang="ja-JP" altLang="en-US" sz="2000" dirty="0"/>
              <a:t>のサーバーサイド環境</a:t>
            </a:r>
            <a:endParaRPr lang="en-US" altLang="ja-JP" sz="2000" dirty="0"/>
          </a:p>
          <a:p>
            <a:pPr>
              <a:lnSpc>
                <a:spcPct val="160000"/>
              </a:lnSpc>
            </a:pPr>
            <a:r>
              <a:rPr lang="ja-JP" altLang="en-US" sz="2000" dirty="0"/>
              <a:t>デフォルトで</a:t>
            </a:r>
            <a:r>
              <a:rPr lang="en-US" altLang="ja-JP" sz="2000" b="1" dirty="0">
                <a:solidFill>
                  <a:srgbClr val="D55B88"/>
                </a:solidFill>
              </a:rPr>
              <a:t>(</a:t>
            </a:r>
            <a:r>
              <a:rPr lang="ja-JP" altLang="en-US" sz="2000" b="1" dirty="0">
                <a:solidFill>
                  <a:srgbClr val="D55B88"/>
                </a:solidFill>
              </a:rPr>
              <a:t>任意の名前</a:t>
            </a:r>
            <a:r>
              <a:rPr lang="en-US" altLang="ja-JP" sz="2000" b="1" dirty="0">
                <a:solidFill>
                  <a:srgbClr val="D55B88"/>
                </a:solidFill>
              </a:rPr>
              <a:t>).azurewebsites.net</a:t>
            </a:r>
            <a:r>
              <a:rPr lang="ja-JP" altLang="en-US" sz="2000" dirty="0"/>
              <a:t>の</a:t>
            </a:r>
            <a:r>
              <a:rPr lang="en-US" altLang="ja-JP" sz="2000" dirty="0"/>
              <a:t>URL</a:t>
            </a:r>
            <a:r>
              <a:rPr lang="ja-JP" altLang="en-US" sz="2000" dirty="0"/>
              <a:t>が割り当てられる</a:t>
            </a:r>
            <a:endParaRPr lang="en-US" altLang="ja-JP" sz="2000" dirty="0"/>
          </a:p>
          <a:p>
            <a:pPr>
              <a:lnSpc>
                <a:spcPct val="160000"/>
              </a:lnSpc>
            </a:pPr>
            <a:r>
              <a:rPr lang="en-US" altLang="ja-JP" sz="2000" dirty="0"/>
              <a:t>FTP</a:t>
            </a:r>
            <a:r>
              <a:rPr lang="ja-JP" altLang="en-US" sz="2000" dirty="0" err="1"/>
              <a:t>、</a:t>
            </a:r>
            <a:r>
              <a:rPr lang="en-US" altLang="ja-JP" sz="2000" dirty="0" err="1"/>
              <a:t>Git</a:t>
            </a:r>
            <a:r>
              <a:rPr lang="ja-JP" altLang="en-US" sz="2000" dirty="0" err="1"/>
              <a:t>、</a:t>
            </a:r>
            <a:r>
              <a:rPr lang="ja-JP" altLang="en-US" sz="2000" dirty="0"/>
              <a:t>クラウドストレージからのデプロイ</a:t>
            </a:r>
            <a:endParaRPr lang="en-US" altLang="ja-JP" sz="2000" dirty="0"/>
          </a:p>
          <a:p>
            <a:pPr>
              <a:lnSpc>
                <a:spcPct val="160000"/>
              </a:lnSpc>
            </a:pPr>
            <a:r>
              <a:rPr lang="en-US" altLang="ja-JP" sz="2000" dirty="0"/>
              <a:t>Web</a:t>
            </a:r>
            <a:r>
              <a:rPr lang="ja-JP" altLang="en-US" sz="2000" dirty="0"/>
              <a:t> </a:t>
            </a:r>
            <a:r>
              <a:rPr lang="en-US" altLang="ja-JP" sz="2000" dirty="0"/>
              <a:t>Job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9" y="3244205"/>
            <a:ext cx="1413014" cy="141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解説：</a:t>
            </a:r>
            <a:r>
              <a:rPr kumimoji="1" lang="en-US" altLang="ja-JP" dirty="0" err="1"/>
              <a:t>WebApps</a:t>
            </a:r>
            <a:r>
              <a:rPr kumimoji="1" lang="ja-JP" altLang="en-US" dirty="0" err="1"/>
              <a:t>への</a:t>
            </a:r>
            <a:r>
              <a:rPr kumimoji="1" lang="ja-JP" altLang="en-US" dirty="0"/>
              <a:t>デプロイ方法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772953"/>
            <a:ext cx="8992650" cy="719107"/>
          </a:xfrm>
        </p:spPr>
        <p:txBody>
          <a:bodyPr>
            <a:normAutofit/>
          </a:bodyPr>
          <a:lstStyle/>
          <a:p>
            <a:r>
              <a:rPr lang="ja-JP" altLang="en-US" sz="2000" dirty="0"/>
              <a:t>作った</a:t>
            </a:r>
            <a:r>
              <a:rPr lang="en-US" altLang="ja-JP" sz="2000" dirty="0"/>
              <a:t>Web</a:t>
            </a:r>
            <a:r>
              <a:rPr lang="ja-JP" altLang="en-US" sz="2000" dirty="0"/>
              <a:t>アプリをどうやってクラウドに配置するか？</a:t>
            </a:r>
            <a:endParaRPr kumimoji="1" lang="ja-JP" altLang="en-US" sz="20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741" y="2532780"/>
            <a:ext cx="1123904" cy="112390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-37399" y="2286357"/>
            <a:ext cx="1217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egoe UI Symbol" panose="020B0502040204020203" pitchFamily="34" charset="0"/>
              <a:buChar char=""/>
            </a:pPr>
            <a:r>
              <a:rPr kumimoji="1" lang="en-US" altLang="ja-JP" sz="7200" dirty="0">
                <a:solidFill>
                  <a:schemeClr val="accent6"/>
                </a:solidFill>
              </a:rPr>
              <a:t> </a:t>
            </a:r>
            <a:endParaRPr kumimoji="1" lang="ja-JP" altLang="en-US" sz="7200" dirty="0">
              <a:solidFill>
                <a:schemeClr val="accent6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2796" y="1926429"/>
            <a:ext cx="1217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Segoe UI Symbol" panose="020B0502040204020203" pitchFamily="34" charset="0"/>
              <a:buChar char=""/>
            </a:pPr>
            <a:r>
              <a:rPr kumimoji="1" lang="en-US" altLang="ja-JP" sz="7200" dirty="0">
                <a:solidFill>
                  <a:schemeClr val="accent6"/>
                </a:solidFill>
              </a:rPr>
              <a:t> </a:t>
            </a:r>
            <a:endParaRPr kumimoji="1" lang="ja-JP" altLang="en-US" sz="7200" dirty="0">
              <a:solidFill>
                <a:schemeClr val="accent6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54827" y="3276261"/>
            <a:ext cx="1444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>
                <a:solidFill>
                  <a:schemeClr val="accent6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開発者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3827454" y="1279331"/>
            <a:ext cx="2299759" cy="38307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FTP</a:t>
            </a:r>
            <a:endParaRPr kumimoji="1" lang="ja-JP" altLang="en-US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Picture 2" descr="http://3.bp.blogspot.com/-rdXcVn4Md_A/UZ5KL4j9myI/AAAAAAAAAqA/7zuW6iDMkdg/s1600/Visual+Studio+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75" y="1749538"/>
            <a:ext cx="2206459" cy="49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kanbanize.com/blog/wp-content/uploads/2014/11/GitHu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8" b="23482"/>
          <a:stretch/>
        </p:blipFill>
        <p:spPr bwMode="auto">
          <a:xfrm>
            <a:off x="3967674" y="2168786"/>
            <a:ext cx="2026203" cy="70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thesaibase.com/wp-content/uploads/2015/06/bitbucke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29972" r="5677" b="36225"/>
          <a:stretch/>
        </p:blipFill>
        <p:spPr bwMode="auto">
          <a:xfrm>
            <a:off x="3808835" y="2965211"/>
            <a:ext cx="2487386" cy="47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正方形/長方形 12"/>
          <p:cNvSpPr/>
          <p:nvPr/>
        </p:nvSpPr>
        <p:spPr>
          <a:xfrm>
            <a:off x="3772690" y="3550140"/>
            <a:ext cx="2487386" cy="409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独自</a:t>
            </a:r>
            <a:r>
              <a:rPr kumimoji="1" lang="en-US" altLang="ja-JP" dirty="0" err="1">
                <a:latin typeface="游ゴシック" panose="020B0400000000000000" pitchFamily="50" charset="-128"/>
                <a:ea typeface="游ゴシック" panose="020B0400000000000000" pitchFamily="50" charset="-128"/>
              </a:rPr>
              <a:t>Git</a:t>
            </a:r>
            <a:r>
              <a:rPr kumimoji="1" lang="ja-JP" altLang="en-US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リポジトリ</a:t>
            </a:r>
          </a:p>
        </p:txBody>
      </p:sp>
      <p:pic>
        <p:nvPicPr>
          <p:cNvPr id="14" name="Picture 8" descr="http://www.calvyn.com/wp-content/uploads/2015/09/OneDriv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9" b="39434"/>
          <a:stretch/>
        </p:blipFill>
        <p:spPr bwMode="auto">
          <a:xfrm>
            <a:off x="3976840" y="4088492"/>
            <a:ext cx="2078873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thenextweb.com/wp-content/blogs.dir/1/files/2015/01/Dropbox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21175" r="11345" b="18326"/>
          <a:stretch/>
        </p:blipFill>
        <p:spPr bwMode="auto">
          <a:xfrm>
            <a:off x="4164467" y="4575249"/>
            <a:ext cx="1706939" cy="51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矢印 15"/>
          <p:cNvSpPr/>
          <p:nvPr/>
        </p:nvSpPr>
        <p:spPr>
          <a:xfrm>
            <a:off x="6593360" y="1400362"/>
            <a:ext cx="1009376" cy="329247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配置</a:t>
            </a:r>
            <a:endParaRPr kumimoji="1" lang="ja-JP" altLang="en-US" sz="16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7" name="右矢印 16"/>
          <p:cNvSpPr/>
          <p:nvPr/>
        </p:nvSpPr>
        <p:spPr>
          <a:xfrm>
            <a:off x="1583007" y="1252283"/>
            <a:ext cx="2023303" cy="85633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一般系</a:t>
            </a:r>
            <a:endParaRPr kumimoji="1" lang="ja-JP" altLang="en-US" sz="20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8" name="右矢印 17"/>
          <p:cNvSpPr/>
          <p:nvPr/>
        </p:nvSpPr>
        <p:spPr>
          <a:xfrm>
            <a:off x="1675306" y="2618434"/>
            <a:ext cx="2023303" cy="856334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000" dirty="0" err="1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Git</a:t>
            </a:r>
            <a:r>
              <a:rPr lang="ja-JP" altLang="en-US" sz="20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利用</a:t>
            </a:r>
            <a:endParaRPr kumimoji="1" lang="ja-JP" altLang="en-US" sz="20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9" name="右矢印 18"/>
          <p:cNvSpPr/>
          <p:nvPr/>
        </p:nvSpPr>
        <p:spPr>
          <a:xfrm>
            <a:off x="1675305" y="3984585"/>
            <a:ext cx="2023303" cy="94901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クラウドストレージ利用</a:t>
            </a:r>
            <a:endParaRPr kumimoji="1" lang="ja-JP" altLang="en-US" sz="1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61051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5400" dirty="0"/>
              <a:t>Dropbox</a:t>
            </a:r>
            <a:r>
              <a:rPr kumimoji="1" lang="ja-JP" altLang="en-US" sz="5400" dirty="0"/>
              <a:t>から配置する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9012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Dream Spark for Azure</a:t>
            </a:r>
            <a:r>
              <a:rPr lang="ja-JP" altLang="en-US" dirty="0"/>
              <a:t>利用確認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1879" y="786356"/>
            <a:ext cx="8229600" cy="556307"/>
          </a:xfrm>
        </p:spPr>
        <p:txBody>
          <a:bodyPr>
            <a:normAutofit/>
          </a:bodyPr>
          <a:lstStyle/>
          <a:p>
            <a:r>
              <a:rPr kumimoji="1" lang="ja-JP" altLang="en-US" sz="2000" dirty="0"/>
              <a:t>以下の</a:t>
            </a:r>
            <a:r>
              <a:rPr kumimoji="1" lang="en-US" altLang="ja-JP" sz="2000" dirty="0"/>
              <a:t>URL</a:t>
            </a:r>
            <a:r>
              <a:rPr kumimoji="1" lang="ja-JP" altLang="en-US" sz="2000" dirty="0"/>
              <a:t>にアクセス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08343" y="1957331"/>
            <a:ext cx="4896092" cy="6366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https://portal.azure.com</a:t>
            </a:r>
            <a:endParaRPr kumimoji="1" lang="ja-JP" altLang="en-US" sz="24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51879" y="3383509"/>
            <a:ext cx="8229600" cy="1443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2800" b="0" i="0" kern="1200" spc="1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defRPr>
            </a:lvl1pPr>
            <a:lvl2pPr marL="742950" indent="-285750" algn="l" defTabSz="457200" rtl="0" eaLnBrk="1" latinLnBrk="0" hangingPunct="1">
              <a:lnSpc>
                <a:spcPct val="120000"/>
              </a:lnSpc>
              <a:spcBef>
                <a:spcPts val="400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2400" b="0" i="0" kern="1200" spc="1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defRPr>
            </a:lvl2pPr>
            <a:lvl3pPr marL="11430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000" b="0" i="0" kern="1200" spc="1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defRPr>
            </a:lvl3pPr>
            <a:lvl4pPr marL="16002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1600" b="0" i="0" kern="1200" spc="100" dirty="0" smtClean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defRPr>
            </a:lvl4pPr>
            <a:lvl5pPr marL="2057400" indent="-22860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1600" b="0" i="0" kern="1200" spc="1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Segoe UI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/>
              <a:t>右のような画面が表示されれば</a:t>
            </a:r>
            <a:r>
              <a:rPr lang="en-US" altLang="ja-JP" sz="2000" dirty="0"/>
              <a:t>OK</a:t>
            </a:r>
          </a:p>
          <a:p>
            <a:r>
              <a:rPr lang="ja-JP" altLang="en-US" sz="2000" b="1" dirty="0"/>
              <a:t>サブスクリプションがありません</a:t>
            </a:r>
            <a:r>
              <a:rPr lang="ja-JP" altLang="en-US" sz="2000" dirty="0"/>
              <a:t>などの表示が出れば</a:t>
            </a:r>
            <a:r>
              <a:rPr lang="en-US" altLang="ja-JP" sz="2000" dirty="0"/>
              <a:t>DreamSpark</a:t>
            </a:r>
            <a:r>
              <a:rPr lang="ja-JP" altLang="en-US" sz="2000" dirty="0"/>
              <a:t>などのアカウント作成が成功していません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078" y="1366532"/>
            <a:ext cx="3681565" cy="22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</a:t>
            </a:r>
            <a:r>
              <a:rPr lang="ja-JP" altLang="en-US" dirty="0"/>
              <a:t>設定から展開元を設定する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199" y="690922"/>
            <a:ext cx="8229600" cy="709969"/>
          </a:xfrm>
        </p:spPr>
        <p:txBody>
          <a:bodyPr>
            <a:normAutofit/>
          </a:bodyPr>
          <a:lstStyle/>
          <a:p>
            <a:r>
              <a:rPr lang="en-US" altLang="ja-JP" sz="2400" dirty="0"/>
              <a:t>[</a:t>
            </a:r>
            <a:r>
              <a:rPr lang="ja-JP" altLang="en-US" sz="2400" dirty="0"/>
              <a:t>設定</a:t>
            </a:r>
            <a:r>
              <a:rPr lang="en-US" altLang="ja-JP" sz="2400" dirty="0"/>
              <a:t>]-&gt;[</a:t>
            </a:r>
            <a:r>
              <a:rPr lang="ja-JP" altLang="en-US" sz="2400" dirty="0"/>
              <a:t>展開元</a:t>
            </a:r>
            <a:r>
              <a:rPr lang="en-US" altLang="ja-JP" sz="2400" dirty="0"/>
              <a:t>]</a:t>
            </a:r>
            <a:r>
              <a:rPr lang="ja-JP" altLang="en-US" sz="2400" dirty="0"/>
              <a:t>をクリック</a:t>
            </a: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10" y="1407442"/>
            <a:ext cx="5572579" cy="357798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887318" y="1640115"/>
            <a:ext cx="435421" cy="246743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5501367" y="3360058"/>
            <a:ext cx="1697719" cy="31205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8001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作業：クラウドストレージの選択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714" y="602605"/>
            <a:ext cx="4665819" cy="428870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312713" y="1542805"/>
            <a:ext cx="2332909" cy="51822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645624" y="3601210"/>
            <a:ext cx="2442758" cy="390208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7" name="直線コネクタ 6"/>
          <p:cNvCxnSpPr>
            <a:stCxn id="5" idx="1"/>
          </p:cNvCxnSpPr>
          <p:nvPr/>
        </p:nvCxnSpPr>
        <p:spPr>
          <a:xfrm flipH="1" flipV="1">
            <a:off x="2743200" y="1093827"/>
            <a:ext cx="1569513" cy="708090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326953" y="785488"/>
            <a:ext cx="181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クリック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9" name="直線コネクタ 8"/>
          <p:cNvCxnSpPr>
            <a:stCxn id="6" idx="2"/>
          </p:cNvCxnSpPr>
          <p:nvPr/>
        </p:nvCxnSpPr>
        <p:spPr>
          <a:xfrm flipH="1">
            <a:off x="5834743" y="3991418"/>
            <a:ext cx="2032260" cy="649741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4927453" y="4741097"/>
            <a:ext cx="181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クリック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492" y="3442371"/>
            <a:ext cx="4172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※Dropbox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に登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録していない人はここで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OneDrive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を選択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6580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</a:t>
            </a:r>
            <a:r>
              <a:rPr kumimoji="1" lang="en-US" altLang="ja-JP" dirty="0"/>
              <a:t>Dropbox</a:t>
            </a:r>
            <a:r>
              <a:rPr kumimoji="1" lang="ja-JP" altLang="en-US" dirty="0"/>
              <a:t>認証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65" y="587502"/>
            <a:ext cx="4587875" cy="325004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188322" y="1944230"/>
            <a:ext cx="2343107" cy="493890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 flipH="1" flipV="1">
            <a:off x="1900011" y="1861118"/>
            <a:ext cx="2331854" cy="341337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116017" y="1609064"/>
            <a:ext cx="1517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574972" y="2293783"/>
            <a:ext cx="1059542" cy="385245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 flipH="1">
            <a:off x="6315328" y="2754907"/>
            <a:ext cx="523994" cy="1563020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500666" y="4393806"/>
            <a:ext cx="1216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  <a:endParaRPr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64" y="2919181"/>
            <a:ext cx="3494741" cy="2039593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160234" y="4374694"/>
            <a:ext cx="945823" cy="385992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3" name="直線コネクタ 12"/>
          <p:cNvCxnSpPr>
            <a:stCxn id="14" idx="1"/>
          </p:cNvCxnSpPr>
          <p:nvPr/>
        </p:nvCxnSpPr>
        <p:spPr>
          <a:xfrm flipH="1" flipV="1">
            <a:off x="3106057" y="4619302"/>
            <a:ext cx="888098" cy="152832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3994155" y="4448968"/>
            <a:ext cx="1216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③</a:t>
            </a:r>
            <a:endParaRPr lang="en-US" altLang="ja-JP" sz="3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1099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作業：展開元設定完了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825" y="602605"/>
            <a:ext cx="2183599" cy="449002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407825" y="2826518"/>
            <a:ext cx="1946656" cy="359005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H="1" flipV="1">
            <a:off x="2771774" y="2156243"/>
            <a:ext cx="2636052" cy="877401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723944" y="1976999"/>
            <a:ext cx="2047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チェックしない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5483934" y="4815111"/>
            <a:ext cx="1015690" cy="277519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>
            <a:stCxn id="8" idx="1"/>
          </p:cNvCxnSpPr>
          <p:nvPr/>
        </p:nvCxnSpPr>
        <p:spPr>
          <a:xfrm flipH="1" flipV="1">
            <a:off x="2771773" y="2888324"/>
            <a:ext cx="2712161" cy="2065547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965850" y="2753994"/>
            <a:ext cx="181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クリック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849226" y="962554"/>
            <a:ext cx="2047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未構成のまま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5399730" y="2363441"/>
            <a:ext cx="2191693" cy="463077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/>
          <p:cNvCxnSpPr/>
          <p:nvPr/>
        </p:nvCxnSpPr>
        <p:spPr>
          <a:xfrm flipH="1" flipV="1">
            <a:off x="2771775" y="1205209"/>
            <a:ext cx="2636051" cy="1407357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56" y="3883494"/>
            <a:ext cx="3715165" cy="12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91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</a:t>
            </a:r>
            <a:r>
              <a:rPr kumimoji="1" lang="en-US" altLang="ja-JP" dirty="0"/>
              <a:t>Dropbox</a:t>
            </a:r>
            <a:r>
              <a:rPr kumimoji="1" lang="ja-JP" altLang="en-US" dirty="0"/>
              <a:t>フォルダを見てみる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43" y="1706679"/>
            <a:ext cx="6022599" cy="254552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908343" y="1696885"/>
            <a:ext cx="2308808" cy="275758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 flipH="1" flipV="1">
            <a:off x="2166602" y="1063018"/>
            <a:ext cx="2021982" cy="622434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655728" y="685531"/>
            <a:ext cx="690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Dropbox /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 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 Azure 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にエクスプローラでアクセス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3610834" y="3039526"/>
            <a:ext cx="2308808" cy="24660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 flipH="1">
            <a:off x="4108417" y="3305668"/>
            <a:ext cx="629699" cy="1461689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555103" y="4756785"/>
            <a:ext cx="690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作った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アプリと同じ名前のフォルダーが！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9355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3" y="3302575"/>
            <a:ext cx="4545610" cy="142943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</a:t>
            </a:r>
            <a:r>
              <a:rPr kumimoji="1" lang="en-US" altLang="ja-JP" dirty="0"/>
              <a:t>PHP</a:t>
            </a:r>
            <a:r>
              <a:rPr kumimoji="1" lang="ja-JP" altLang="en-US" dirty="0"/>
              <a:t>ファイルを作成する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b="18290"/>
          <a:stretch/>
        </p:blipFill>
        <p:spPr>
          <a:xfrm>
            <a:off x="4894912" y="602605"/>
            <a:ext cx="3591863" cy="229560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349303" y="999073"/>
            <a:ext cx="40893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先ほどの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アプリのフォルダに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20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index.php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というファイルを作成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224253" y="3764087"/>
            <a:ext cx="28220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お好きなエディタで開いて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このプログラムを打ち込む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0" name="直線コネクタ 9"/>
          <p:cNvCxnSpPr>
            <a:stCxn id="9" idx="1"/>
          </p:cNvCxnSpPr>
          <p:nvPr/>
        </p:nvCxnSpPr>
        <p:spPr>
          <a:xfrm flipH="1">
            <a:off x="4819651" y="4056475"/>
            <a:ext cx="1404602" cy="195839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6066034" y="1871759"/>
            <a:ext cx="1014067" cy="1111400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6" name="直線コネクタ 5"/>
          <p:cNvCxnSpPr/>
          <p:nvPr/>
        </p:nvCxnSpPr>
        <p:spPr>
          <a:xfrm flipH="1" flipV="1">
            <a:off x="4343400" y="1468480"/>
            <a:ext cx="1722636" cy="1029955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374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作業：同期する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20" y="1562100"/>
            <a:ext cx="6500880" cy="3365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1525" y="760054"/>
            <a:ext cx="851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管理ポータルから先ほどの</a:t>
            </a: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WebApp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の設定を開き、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同期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ボタンを押す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525" y="1161990"/>
            <a:ext cx="851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「はい」を押す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843253" y="3850556"/>
            <a:ext cx="2055648" cy="36584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768905" y="1882432"/>
            <a:ext cx="488895" cy="289268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053601" y="2796854"/>
            <a:ext cx="754164" cy="351939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1973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作業：同期する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98" y="602605"/>
            <a:ext cx="5341376" cy="143714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24" y="2764307"/>
            <a:ext cx="5290350" cy="1523918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>
            <a:off x="4266911" y="2171878"/>
            <a:ext cx="746975" cy="592429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890999" y="4420357"/>
            <a:ext cx="539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Synchronized</a:t>
            </a:r>
            <a:r>
              <a:rPr lang="ja-JP" altLang="en-US" sz="2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になるまで待つ</a:t>
            </a:r>
            <a:endParaRPr lang="en-US" altLang="ja-JP" sz="2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122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作業：アクセスしてみる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64" y="602605"/>
            <a:ext cx="4048585" cy="286918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546" y="2615890"/>
            <a:ext cx="5286754" cy="248720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354002" y="1919715"/>
            <a:ext cx="1870157" cy="142251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0" y="4142569"/>
            <a:ext cx="3724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Dropbox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においた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PHP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ファイルが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配置されている！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8" name="カギ線コネクタ 7"/>
          <p:cNvCxnSpPr>
            <a:stCxn id="6" idx="3"/>
            <a:endCxn id="5" idx="0"/>
          </p:cNvCxnSpPr>
          <p:nvPr/>
        </p:nvCxnSpPr>
        <p:spPr>
          <a:xfrm>
            <a:off x="4224159" y="1990841"/>
            <a:ext cx="2136764" cy="625049"/>
          </a:xfrm>
          <a:prstGeom prst="bentConnector2">
            <a:avLst/>
          </a:prstGeom>
          <a:ln w="57150">
            <a:solidFill>
              <a:srgbClr val="D55B7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16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解説：</a:t>
            </a:r>
            <a:r>
              <a:rPr kumimoji="1" lang="en-US" altLang="ja-JP" dirty="0"/>
              <a:t>Dropbox</a:t>
            </a:r>
            <a:r>
              <a:rPr kumimoji="1" lang="ja-JP" altLang="en-US" dirty="0"/>
              <a:t>からデプロイ</a:t>
            </a:r>
          </a:p>
        </p:txBody>
      </p:sp>
      <p:sp>
        <p:nvSpPr>
          <p:cNvPr id="16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54000" y="3612691"/>
            <a:ext cx="8890000" cy="122764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ja-JP" altLang="en-US" sz="1600" dirty="0"/>
              <a:t>クラウドストレージからの配置の場合、同期ボタンを押して</a:t>
            </a:r>
            <a:r>
              <a:rPr lang="en-US" altLang="ja-JP" sz="1600" dirty="0" err="1"/>
              <a:t>WebApp</a:t>
            </a:r>
            <a:r>
              <a:rPr lang="ja-JP" altLang="en-US" sz="1600" dirty="0"/>
              <a:t>に配置される</a:t>
            </a:r>
            <a:endParaRPr lang="en-US" altLang="ja-JP" sz="1600" dirty="0"/>
          </a:p>
          <a:p>
            <a:pPr>
              <a:lnSpc>
                <a:spcPct val="160000"/>
              </a:lnSpc>
            </a:pPr>
            <a:r>
              <a:rPr lang="en-US" altLang="ja-JP" sz="1600" dirty="0"/>
              <a:t>Web</a:t>
            </a:r>
            <a:r>
              <a:rPr lang="ja-JP" altLang="en-US" sz="1600" dirty="0"/>
              <a:t>サイトの内容を変えたい場合、ファイルを書き換えて</a:t>
            </a:r>
            <a:r>
              <a:rPr lang="en-US" altLang="ja-JP" sz="1600" dirty="0"/>
              <a:t>Dropbox</a:t>
            </a:r>
            <a:r>
              <a:rPr lang="ja-JP" altLang="en-US" sz="1600" dirty="0"/>
              <a:t>に同期されたら</a:t>
            </a:r>
            <a:r>
              <a:rPr lang="en-US" altLang="ja-JP" sz="1600" dirty="0" err="1"/>
              <a:t>WebApp</a:t>
            </a:r>
            <a:r>
              <a:rPr lang="ja-JP" altLang="en-US" sz="1600" dirty="0"/>
              <a:t>の同期ボタンをおすだけでサイトに反映される</a:t>
            </a:r>
            <a:endParaRPr kumimoji="1" lang="ja-JP" altLang="en-US" sz="16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-274043" y="1244230"/>
            <a:ext cx="1249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egoe UI Symbol" panose="020B0502040204020203" pitchFamily="34" charset="0"/>
              <a:buChar char=""/>
            </a:pPr>
            <a:r>
              <a:rPr kumimoji="1" lang="en-US" altLang="ja-JP" sz="8000" dirty="0">
                <a:solidFill>
                  <a:schemeClr val="accent6"/>
                </a:solidFill>
              </a:rPr>
              <a:t> </a:t>
            </a:r>
            <a:endParaRPr kumimoji="1" lang="ja-JP" altLang="en-US" sz="8000" dirty="0">
              <a:solidFill>
                <a:schemeClr val="accent6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547617" y="1031658"/>
            <a:ext cx="1249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Segoe UI Symbol" panose="020B0502040204020203" pitchFamily="34" charset="0"/>
              <a:buChar char=""/>
            </a:pPr>
            <a:r>
              <a:rPr kumimoji="1" lang="en-US" altLang="ja-JP" sz="8000" dirty="0">
                <a:solidFill>
                  <a:schemeClr val="accent6"/>
                </a:solidFill>
              </a:rPr>
              <a:t> </a:t>
            </a:r>
            <a:endParaRPr kumimoji="1" lang="ja-JP" altLang="en-US" sz="8000" dirty="0">
              <a:solidFill>
                <a:schemeClr val="accent6"/>
              </a:solidFill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319" y="1399061"/>
            <a:ext cx="1056279" cy="1056279"/>
          </a:xfrm>
          <a:prstGeom prst="rect">
            <a:avLst/>
          </a:prstGeom>
        </p:spPr>
      </p:pic>
      <p:pic>
        <p:nvPicPr>
          <p:cNvPr id="20" name="Picture 10" descr="http://thenextweb.com/wp-content/blogs.dir/1/files/2015/01/Dropbo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2" t="21175" r="11345" b="18326"/>
          <a:stretch/>
        </p:blipFill>
        <p:spPr bwMode="auto">
          <a:xfrm>
            <a:off x="3220650" y="1488002"/>
            <a:ext cx="2269326" cy="68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矢印 20"/>
          <p:cNvSpPr/>
          <p:nvPr/>
        </p:nvSpPr>
        <p:spPr>
          <a:xfrm>
            <a:off x="1723598" y="1273013"/>
            <a:ext cx="1384378" cy="104464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同期</a:t>
            </a:r>
            <a:endParaRPr kumimoji="1" lang="ja-JP" altLang="en-US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2" name="右矢印 21"/>
          <p:cNvSpPr/>
          <p:nvPr/>
        </p:nvSpPr>
        <p:spPr>
          <a:xfrm flipH="1">
            <a:off x="5837132" y="1829405"/>
            <a:ext cx="1356437" cy="1044649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5924559" y="2074812"/>
            <a:ext cx="172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ファイル情報を</a:t>
            </a:r>
            <a:endParaRPr lang="en-US" altLang="ja-JP" sz="1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4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取りに行く</a:t>
            </a:r>
            <a:endParaRPr kumimoji="1" lang="ja-JP" altLang="en-US" sz="14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133" y="760760"/>
            <a:ext cx="1556538" cy="966940"/>
          </a:xfrm>
          <a:prstGeom prst="rect">
            <a:avLst/>
          </a:prstGeom>
        </p:spPr>
      </p:pic>
      <p:sp>
        <p:nvSpPr>
          <p:cNvPr id="25" name="右矢印 24"/>
          <p:cNvSpPr/>
          <p:nvPr/>
        </p:nvSpPr>
        <p:spPr>
          <a:xfrm>
            <a:off x="5924559" y="2743779"/>
            <a:ext cx="1381686" cy="87700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6192185" y="30396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配置</a:t>
            </a:r>
            <a:endParaRPr kumimoji="1" lang="ja-JP" altLang="en-US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540725" y="2568887"/>
            <a:ext cx="1465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accent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Web</a:t>
            </a:r>
            <a:r>
              <a:rPr lang="ja-JP" altLang="en-US" sz="2400" dirty="0">
                <a:solidFill>
                  <a:schemeClr val="accent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 </a:t>
            </a:r>
            <a:r>
              <a:rPr kumimoji="1" lang="en-US" altLang="ja-JP" sz="2400" dirty="0">
                <a:solidFill>
                  <a:schemeClr val="accent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App</a:t>
            </a:r>
            <a:endParaRPr kumimoji="1" lang="ja-JP" altLang="en-US" sz="2400" dirty="0">
              <a:solidFill>
                <a:schemeClr val="accent6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89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資料の見方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1879" y="857574"/>
            <a:ext cx="8229600" cy="3678993"/>
          </a:xfrm>
        </p:spPr>
        <p:txBody>
          <a:bodyPr>
            <a:normAutofit/>
          </a:bodyPr>
          <a:lstStyle/>
          <a:p>
            <a:r>
              <a:rPr kumimoji="1" lang="ja-JP" altLang="en-US" sz="2400" b="1" dirty="0">
                <a:solidFill>
                  <a:srgbClr val="D55B88"/>
                </a:solidFill>
              </a:rPr>
              <a:t>作業資料</a:t>
            </a:r>
            <a:r>
              <a:rPr kumimoji="1" lang="ja-JP" altLang="en-US" sz="2400" dirty="0"/>
              <a:t>と</a:t>
            </a:r>
            <a:r>
              <a:rPr kumimoji="1" lang="ja-JP" altLang="en-US" sz="2400" b="1" dirty="0">
                <a:solidFill>
                  <a:srgbClr val="D55B88"/>
                </a:solidFill>
              </a:rPr>
              <a:t>解説資料</a:t>
            </a:r>
            <a:r>
              <a:rPr kumimoji="1" lang="ja-JP" altLang="en-US" sz="2400" dirty="0"/>
              <a:t>の</a:t>
            </a:r>
            <a:r>
              <a:rPr kumimoji="1" lang="en-US" altLang="ja-JP" sz="2400" dirty="0"/>
              <a:t>2</a:t>
            </a:r>
            <a:r>
              <a:rPr kumimoji="1" lang="ja-JP" altLang="en-US" sz="2400" dirty="0"/>
              <a:t>種類があります</a:t>
            </a:r>
            <a:endParaRPr kumimoji="1" lang="en-US" altLang="ja-JP" sz="2400" dirty="0"/>
          </a:p>
          <a:p>
            <a:pPr lvl="1"/>
            <a:r>
              <a:rPr lang="ja-JP" altLang="en-US" sz="2000" b="1" dirty="0">
                <a:solidFill>
                  <a:srgbClr val="D55B88"/>
                </a:solidFill>
              </a:rPr>
              <a:t>作業資料</a:t>
            </a:r>
            <a:r>
              <a:rPr lang="ja-JP" altLang="en-US" sz="2000" dirty="0"/>
              <a:t>：具体的な手順が書かれています。手順に書いてあることを実行してください</a:t>
            </a:r>
            <a:endParaRPr lang="en-US" altLang="ja-JP" sz="2000" dirty="0"/>
          </a:p>
          <a:p>
            <a:pPr lvl="1"/>
            <a:r>
              <a:rPr lang="ja-JP" altLang="en-US" sz="2000" b="1" dirty="0">
                <a:solidFill>
                  <a:srgbClr val="D55B88"/>
                </a:solidFill>
              </a:rPr>
              <a:t>解説資料</a:t>
            </a:r>
            <a:r>
              <a:rPr lang="ja-JP" altLang="en-US" sz="2000" dirty="0"/>
              <a:t>：実行することはありません。解説です</a:t>
            </a:r>
            <a:endParaRPr lang="en-US" altLang="ja-JP" sz="2000" dirty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017" y="2983113"/>
            <a:ext cx="3531345" cy="182337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076" y="2968162"/>
            <a:ext cx="3063874" cy="183832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389271" y="2983113"/>
            <a:ext cx="1179758" cy="52934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5300871" y="3120999"/>
            <a:ext cx="1179758" cy="52934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6851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解説：</a:t>
            </a:r>
            <a:r>
              <a:rPr kumimoji="1" lang="en-US" altLang="ja-JP" dirty="0"/>
              <a:t>PHP</a:t>
            </a:r>
            <a:r>
              <a:rPr kumimoji="1" lang="ja-JP" altLang="en-US" dirty="0"/>
              <a:t>アプリの作成</a:t>
            </a:r>
          </a:p>
        </p:txBody>
      </p:sp>
      <p:sp>
        <p:nvSpPr>
          <p:cNvPr id="4" name="コンテンツ プレースホルダー 2"/>
          <p:cNvSpPr txBox="1">
            <a:spLocks/>
          </p:cNvSpPr>
          <p:nvPr/>
        </p:nvSpPr>
        <p:spPr>
          <a:xfrm>
            <a:off x="248679" y="744145"/>
            <a:ext cx="9323882" cy="1630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WebApp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では配置された拡張子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.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php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のファイルを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PHP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のプログラムとみなす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もちろん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.html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のファイルを配置すると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HTML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が配置される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文字列を出力する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PHP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print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関数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6135" t="37125" r="35577" b="37122"/>
          <a:stretch/>
        </p:blipFill>
        <p:spPr>
          <a:xfrm>
            <a:off x="2208810" y="1896687"/>
            <a:ext cx="5178257" cy="1339828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43925" y="3444177"/>
            <a:ext cx="8960375" cy="189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index.php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index.html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などの名前のファイルの場合、アクセスするときにファイル名を記述しなくてもよい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どのファイル名が記述しなくてもよいようにするかは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WebApp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</a:rPr>
              <a:t>の設定から変更可能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01114" y="4681868"/>
            <a:ext cx="48666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※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アプリケーション設定 </a:t>
            </a:r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&gt; 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既定のドキュメント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4016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解説：</a:t>
            </a:r>
            <a:r>
              <a:rPr kumimoji="1" lang="en-US" altLang="ja-JP" dirty="0"/>
              <a:t>Node.js</a:t>
            </a:r>
            <a:r>
              <a:rPr kumimoji="1" lang="ja-JP" altLang="en-US" dirty="0"/>
              <a:t>アプリの作成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3512" y="778397"/>
            <a:ext cx="9130488" cy="732904"/>
          </a:xfrm>
        </p:spPr>
        <p:txBody>
          <a:bodyPr>
            <a:normAutofit/>
          </a:bodyPr>
          <a:lstStyle/>
          <a:p>
            <a:r>
              <a:rPr kumimoji="1" lang="en-US" altLang="ja-JP" sz="1600" dirty="0"/>
              <a:t>Web App</a:t>
            </a:r>
            <a:r>
              <a:rPr kumimoji="1" lang="ja-JP" altLang="en-US" sz="1600" dirty="0"/>
              <a:t>では</a:t>
            </a:r>
            <a:r>
              <a:rPr lang="ja-JP" altLang="en-US" sz="1600" dirty="0"/>
              <a:t>サイトのルートにおいてある</a:t>
            </a:r>
            <a:r>
              <a:rPr lang="en-US" altLang="ja-JP" sz="1600" dirty="0"/>
              <a:t>server.js</a:t>
            </a:r>
            <a:r>
              <a:rPr lang="ja-JP" altLang="en-US" sz="1600" dirty="0"/>
              <a:t>ファイルを</a:t>
            </a:r>
            <a:r>
              <a:rPr lang="ja-JP" altLang="en-US" sz="1600" b="1" dirty="0">
                <a:solidFill>
                  <a:srgbClr val="D55B88"/>
                </a:solidFill>
              </a:rPr>
              <a:t>自動的に起動</a:t>
            </a:r>
            <a:r>
              <a:rPr lang="ja-JP" altLang="en-US" sz="1600" dirty="0"/>
              <a:t>する</a:t>
            </a:r>
            <a:endParaRPr lang="en-US" altLang="ja-JP" sz="1600" dirty="0"/>
          </a:p>
          <a:p>
            <a:r>
              <a:rPr kumimoji="1" lang="en-US" altLang="ja-JP" sz="1600" dirty="0"/>
              <a:t>Node</a:t>
            </a:r>
            <a:r>
              <a:rPr lang="en-US" altLang="ja-JP" sz="1600" dirty="0"/>
              <a:t>.js</a:t>
            </a:r>
            <a:r>
              <a:rPr lang="ja-JP" altLang="en-US" sz="1600" dirty="0"/>
              <a:t>のテキスト応答を返すサーバープログラム</a:t>
            </a:r>
            <a:endParaRPr kumimoji="1" lang="ja-JP" altLang="en-US" sz="16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8053" t="23348" r="1" b="28860"/>
          <a:stretch/>
        </p:blipFill>
        <p:spPr>
          <a:xfrm>
            <a:off x="1712532" y="1511301"/>
            <a:ext cx="5944884" cy="2371872"/>
          </a:xfrm>
          <a:prstGeom prst="rect">
            <a:avLst/>
          </a:prstGeom>
        </p:spPr>
      </p:pic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13512" y="3991891"/>
            <a:ext cx="9130488" cy="999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Web App</a:t>
            </a:r>
            <a:r>
              <a: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Node.js</a:t>
            </a:r>
            <a:r>
              <a: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で、</a:t>
            </a:r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サイトが起動しているポート番号を得るためには</a:t>
            </a:r>
            <a:r>
              <a:rPr lang="en-US" altLang="ja-JP" sz="1600" b="1" dirty="0" err="1">
                <a:solidFill>
                  <a:srgbClr val="D55B8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process.env.PORT</a:t>
            </a:r>
            <a:r>
              <a: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と記述する</a:t>
            </a:r>
            <a:endParaRPr lang="en-US" altLang="ja-JP" sz="16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Node.js</a:t>
            </a:r>
            <a:r>
              <a:rPr lang="ja-JP" altLang="en-US" sz="16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ではルーティングも自分で記述しなければならない</a:t>
            </a:r>
          </a:p>
        </p:txBody>
      </p:sp>
    </p:spTree>
    <p:extLst>
      <p:ext uri="{BB962C8B-B14F-4D97-AF65-F5344CB8AC3E}">
        <p14:creationId xmlns:p14="http://schemas.microsoft.com/office/powerpoint/2010/main" val="4277933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5400" dirty="0" err="1"/>
              <a:t>Todo</a:t>
            </a:r>
            <a:r>
              <a:rPr kumimoji="1" lang="ja-JP" altLang="en-US" sz="5400" dirty="0"/>
              <a:t>の作成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9912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188" y="2575362"/>
            <a:ext cx="4908550" cy="257068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作業：テンプレートのダウンロード</a:t>
            </a:r>
          </a:p>
        </p:txBody>
      </p:sp>
      <p:sp>
        <p:nvSpPr>
          <p:cNvPr id="4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41299" y="636822"/>
            <a:ext cx="8647659" cy="17172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2000" dirty="0" err="1"/>
              <a:t>WebApp</a:t>
            </a:r>
            <a:r>
              <a:rPr kumimoji="1" lang="ja-JP" altLang="en-US" sz="2000" dirty="0"/>
              <a:t>の作成方法と、</a:t>
            </a:r>
            <a:r>
              <a:rPr kumimoji="1" lang="en-US" altLang="ja-JP" sz="2000" dirty="0"/>
              <a:t>PHP</a:t>
            </a:r>
            <a:r>
              <a:rPr kumimoji="1" lang="ja-JP" altLang="en-US" sz="2000" dirty="0"/>
              <a:t>と</a:t>
            </a:r>
            <a:r>
              <a:rPr kumimoji="1" lang="en-US" altLang="ja-JP" sz="2000" dirty="0"/>
              <a:t>Node.js</a:t>
            </a:r>
            <a:r>
              <a:rPr kumimoji="1" lang="ja-JP" altLang="en-US" sz="2000" dirty="0"/>
              <a:t>のアプリ配置方法を勉強したので</a:t>
            </a:r>
            <a:r>
              <a:rPr lang="ja-JP" altLang="en-US" sz="2000" dirty="0"/>
              <a:t>、ここからは自由に好きなアプリを作って行きましょう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ja-JP" altLang="en-US" sz="2000" dirty="0"/>
              <a:t>テンプレートを用意したのでここからダウンロードしてください</a:t>
            </a:r>
            <a:endParaRPr kumimoji="1" lang="en-US" altLang="ja-JP" sz="2000" dirty="0"/>
          </a:p>
        </p:txBody>
      </p:sp>
      <p:sp>
        <p:nvSpPr>
          <p:cNvPr id="5" name="正方形/長方形 4"/>
          <p:cNvSpPr/>
          <p:nvPr/>
        </p:nvSpPr>
        <p:spPr>
          <a:xfrm>
            <a:off x="668078" y="2219142"/>
            <a:ext cx="74799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b="1" dirty="0">
                <a:solidFill>
                  <a:srgbClr val="D55B88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https://github.com/mspjp/20160811HandsOnHamamatsu</a:t>
            </a:r>
            <a:endParaRPr lang="ja-JP" altLang="en-US" sz="2000" b="1" dirty="0">
              <a:solidFill>
                <a:srgbClr val="D55B88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273800" y="3585154"/>
            <a:ext cx="949675" cy="238025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cxnSp>
        <p:nvCxnSpPr>
          <p:cNvPr id="8" name="直線コネクタ 7"/>
          <p:cNvCxnSpPr/>
          <p:nvPr/>
        </p:nvCxnSpPr>
        <p:spPr>
          <a:xfrm flipH="1">
            <a:off x="6624107" y="4201572"/>
            <a:ext cx="891468" cy="506982"/>
          </a:xfrm>
          <a:prstGeom prst="line">
            <a:avLst/>
          </a:prstGeom>
          <a:ln w="5715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7363181" y="38967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ダウンロード</a:t>
            </a:r>
          </a:p>
        </p:txBody>
      </p:sp>
      <p:sp>
        <p:nvSpPr>
          <p:cNvPr id="13" name="正方形/長方形 12"/>
          <p:cNvSpPr/>
          <p:nvPr/>
        </p:nvSpPr>
        <p:spPr>
          <a:xfrm>
            <a:off x="5674432" y="4589542"/>
            <a:ext cx="949675" cy="238025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3114505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作業：テンプレートを</a:t>
            </a:r>
            <a:r>
              <a:rPr kumimoji="1" lang="en-US" altLang="ja-JP" dirty="0"/>
              <a:t>Dropbox</a:t>
            </a:r>
            <a:r>
              <a:rPr kumimoji="1" lang="ja-JP" altLang="en-US" dirty="0"/>
              <a:t>に配置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451878" y="843583"/>
            <a:ext cx="7345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D55B8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20160811HandsOnHamamatsu/</a:t>
            </a:r>
            <a:r>
              <a:rPr lang="en-US" altLang="ja-JP" b="1" dirty="0" err="1">
                <a:solidFill>
                  <a:srgbClr val="D55B8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AzureSample</a:t>
            </a:r>
            <a:r>
              <a:rPr lang="en-US" altLang="ja-JP" b="1" dirty="0">
                <a:solidFill>
                  <a:srgbClr val="D55B8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en-US" altLang="ja-JP" b="1" dirty="0" err="1">
                <a:solidFill>
                  <a:srgbClr val="D55B8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php</a:t>
            </a:r>
            <a:r>
              <a:rPr lang="en-US" altLang="ja-JP" b="1" dirty="0">
                <a:solidFill>
                  <a:srgbClr val="D55B8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en-US" altLang="ja-JP" b="1" dirty="0" err="1">
                <a:solidFill>
                  <a:srgbClr val="D55B88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todo</a:t>
            </a:r>
            <a:endParaRPr lang="ja-JP" altLang="en-US" b="1" dirty="0">
              <a:solidFill>
                <a:srgbClr val="D55B88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51878" y="1453894"/>
            <a:ext cx="8273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にある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3</a:t>
            </a:r>
            <a:r>
              <a:rPr lang="ja-JP" altLang="en-US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つの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ファイルを</a:t>
            </a: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</a:rPr>
              <a:t>Dropbox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の先ほど作った</a:t>
            </a:r>
            <a:r>
              <a:rPr lang="en-US" altLang="ja-JP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WebApps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のフォルダに配置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11" y="1823226"/>
            <a:ext cx="5918056" cy="3179762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842333" y="3056069"/>
            <a:ext cx="929568" cy="525331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/>
          </a:p>
        </p:txBody>
      </p:sp>
      <p:cxnSp>
        <p:nvCxnSpPr>
          <p:cNvPr id="10" name="直線矢印コネクタ 9"/>
          <p:cNvCxnSpPr>
            <a:stCxn id="7" idx="3"/>
          </p:cNvCxnSpPr>
          <p:nvPr/>
        </p:nvCxnSpPr>
        <p:spPr>
          <a:xfrm>
            <a:off x="3771901" y="3318735"/>
            <a:ext cx="1574799" cy="262665"/>
          </a:xfrm>
          <a:prstGeom prst="straightConnector1">
            <a:avLst/>
          </a:prstGeom>
          <a:ln w="57150">
            <a:solidFill>
              <a:srgbClr val="D55B8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114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作業：同期する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20" y="1562100"/>
            <a:ext cx="6500880" cy="33655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31525" y="760054"/>
            <a:ext cx="851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管理ポータルから先ほどの</a:t>
            </a:r>
            <a:r>
              <a:rPr lang="en-US" altLang="ja-JP" sz="2000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WebApp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の設定を開き、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同期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ボタンを押す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31525" y="1161990"/>
            <a:ext cx="8518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「はい」を押す</a:t>
            </a:r>
            <a:endParaRPr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843253" y="3850556"/>
            <a:ext cx="2055648" cy="36584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768905" y="1882432"/>
            <a:ext cx="488895" cy="289268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053601" y="2796854"/>
            <a:ext cx="754164" cy="351939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80463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作業：アクセスしてみる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3" y="1255260"/>
            <a:ext cx="4049914" cy="260644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939" y="1255260"/>
            <a:ext cx="4246108" cy="2595107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982046" y="2087070"/>
            <a:ext cx="1993961" cy="264244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0509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作業：自由に</a:t>
            </a:r>
            <a:r>
              <a:rPr lang="en-US" altLang="ja-JP" dirty="0" err="1"/>
              <a:t>Todo</a:t>
            </a:r>
            <a:r>
              <a:rPr lang="ja-JP" altLang="en-US" dirty="0"/>
              <a:t>アプリをいじってみる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1879" y="877531"/>
            <a:ext cx="8229600" cy="3678993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サンプルの</a:t>
            </a:r>
            <a:r>
              <a:rPr lang="en-US" altLang="ja-JP" sz="2400" dirty="0" err="1"/>
              <a:t>Todo</a:t>
            </a:r>
            <a:r>
              <a:rPr lang="ja-JP" altLang="en-US" sz="2400" dirty="0"/>
              <a:t>アプリは</a:t>
            </a:r>
            <a:r>
              <a:rPr lang="en-US" altLang="ja-JP" sz="2400" dirty="0"/>
              <a:t>index.html</a:t>
            </a:r>
            <a:r>
              <a:rPr lang="ja-JP" altLang="en-US" sz="2400" dirty="0"/>
              <a:t>から</a:t>
            </a:r>
            <a:r>
              <a:rPr lang="en-US" altLang="ja-JP" sz="2400" dirty="0" err="1"/>
              <a:t>api.php</a:t>
            </a:r>
            <a:r>
              <a:rPr lang="ja-JP" altLang="en-US" sz="2400" dirty="0"/>
              <a:t>に</a:t>
            </a:r>
            <a:r>
              <a:rPr lang="en-US" altLang="ja-JP" sz="2400" dirty="0"/>
              <a:t>http</a:t>
            </a:r>
            <a:r>
              <a:rPr lang="ja-JP" altLang="en-US" sz="2400" dirty="0"/>
              <a:t>リクエストを送って、キャッシュに</a:t>
            </a:r>
            <a:r>
              <a:rPr lang="en-US" altLang="ja-JP" sz="2400" dirty="0" err="1"/>
              <a:t>todo</a:t>
            </a:r>
            <a:r>
              <a:rPr lang="ja-JP" altLang="en-US" sz="2400" dirty="0" err="1"/>
              <a:t>を保</a:t>
            </a:r>
            <a:r>
              <a:rPr lang="ja-JP" altLang="en-US" sz="2400" dirty="0"/>
              <a:t>存するものです</a:t>
            </a:r>
            <a:endParaRPr lang="en-US" altLang="ja-JP" sz="2400" dirty="0"/>
          </a:p>
          <a:p>
            <a:r>
              <a:rPr kumimoji="1" lang="en-US" altLang="ja-JP" sz="2400" dirty="0" err="1"/>
              <a:t>Css</a:t>
            </a:r>
            <a:r>
              <a:rPr kumimoji="1" lang="ja-JP" altLang="en-US" sz="2400" dirty="0"/>
              <a:t>デザイン変更、機能追加などいろいろ試してみましょう</a:t>
            </a:r>
            <a:endParaRPr kumimoji="1" lang="en-US" altLang="ja-JP" sz="2400" dirty="0"/>
          </a:p>
          <a:p>
            <a:r>
              <a:rPr lang="en-US" altLang="ja-JP" sz="2400" dirty="0"/>
              <a:t>Node.js</a:t>
            </a:r>
            <a:r>
              <a:rPr lang="ja-JP" altLang="en-US" sz="2400" dirty="0"/>
              <a:t>のサンプルデプロイもしてみましょう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25851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3600" dirty="0"/>
              <a:t>付録 </a:t>
            </a:r>
            <a:r>
              <a:rPr lang="en-US" altLang="ja-JP" sz="3600" dirty="0"/>
              <a:t>– </a:t>
            </a:r>
            <a:r>
              <a:rPr lang="ja-JP" altLang="en-US" sz="3600" dirty="0"/>
              <a:t>管理ポータルを使いこなす</a:t>
            </a:r>
            <a:endParaRPr kumimoji="1" lang="ja-JP" altLang="en-US" sz="36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9285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タイルからピン留めを外す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809" y="658226"/>
            <a:ext cx="4783718" cy="280035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553325" y="2080953"/>
            <a:ext cx="881298" cy="947859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6" name="直線コネクタ 5"/>
          <p:cNvCxnSpPr>
            <a:endCxn id="5" idx="1"/>
          </p:cNvCxnSpPr>
          <p:nvPr/>
        </p:nvCxnSpPr>
        <p:spPr>
          <a:xfrm>
            <a:off x="4181475" y="1958047"/>
            <a:ext cx="3371850" cy="596836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840396" y="1563767"/>
            <a:ext cx="24067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さきほど作った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en-US" altLang="ja-JP" sz="1500" dirty="0" err="1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WebApp</a:t>
            </a:r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が表示されてる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868" y="2731298"/>
            <a:ext cx="2439571" cy="2358252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2502908" y="3649510"/>
            <a:ext cx="1825523" cy="308138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924550" y="4199146"/>
            <a:ext cx="3084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右クリック </a:t>
            </a:r>
            <a:r>
              <a:rPr lang="en-US" altLang="ja-JP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&gt; </a:t>
            </a:r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ダッシュボードへのピン留めを外す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15" name="直線コネクタ 14"/>
          <p:cNvCxnSpPr>
            <a:endCxn id="13" idx="1"/>
          </p:cNvCxnSpPr>
          <p:nvPr/>
        </p:nvCxnSpPr>
        <p:spPr>
          <a:xfrm>
            <a:off x="4328431" y="3796774"/>
            <a:ext cx="1596119" cy="679371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1" y="1240603"/>
            <a:ext cx="170048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350" dirty="0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※</a:t>
            </a:r>
            <a:r>
              <a:rPr kumimoji="1" lang="ja-JP" altLang="en-US" sz="1350" b="1" dirty="0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ダッシュボードへの行き方</a:t>
            </a:r>
            <a:endParaRPr kumimoji="1" lang="en-US" altLang="ja-JP" sz="1350" b="1" dirty="0">
              <a:solidFill>
                <a:srgbClr val="D55B7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左上の</a:t>
            </a:r>
            <a:r>
              <a:rPr lang="en-US" altLang="ja-JP" sz="1200" dirty="0" err="1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MicrosoftAzure</a:t>
            </a:r>
            <a:r>
              <a:rPr lang="ja-JP" altLang="en-US" sz="1200" dirty="0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のロゴをクリックする</a:t>
            </a:r>
            <a:endParaRPr lang="en-US" altLang="ja-JP" sz="1200" dirty="0">
              <a:solidFill>
                <a:srgbClr val="D55B7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8063680" y="0"/>
            <a:ext cx="1080320" cy="320029"/>
          </a:xfrm>
          <a:prstGeom prst="rect">
            <a:avLst/>
          </a:prstGeom>
          <a:solidFill>
            <a:srgbClr val="D55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3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Option</a:t>
            </a:r>
            <a:endParaRPr kumimoji="1" lang="ja-JP" altLang="en-US" sz="13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035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4800" dirty="0"/>
              <a:t>Microsoft Azure</a:t>
            </a:r>
            <a:r>
              <a:rPr lang="ja-JP" altLang="en-US" sz="4800" dirty="0"/>
              <a:t>とは</a:t>
            </a:r>
            <a:endParaRPr kumimoji="1" lang="ja-JP" altLang="en-US" sz="48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72064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リソースを検索してみる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855033" y="3267075"/>
            <a:ext cx="6992912" cy="1106306"/>
          </a:xfrm>
        </p:spPr>
        <p:txBody>
          <a:bodyPr/>
          <a:lstStyle/>
          <a:p>
            <a:r>
              <a:rPr kumimoji="1" lang="en-US" altLang="ja-JP" dirty="0"/>
              <a:t>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831" y="1354248"/>
            <a:ext cx="5443538" cy="162163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941183" y="1354247"/>
            <a:ext cx="2897767" cy="308138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40480" y="809469"/>
            <a:ext cx="308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検索ボックスから検索してみる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cxnSp>
        <p:nvCxnSpPr>
          <p:cNvPr id="8" name="直線コネクタ 7"/>
          <p:cNvCxnSpPr/>
          <p:nvPr/>
        </p:nvCxnSpPr>
        <p:spPr>
          <a:xfrm>
            <a:off x="4970801" y="1109552"/>
            <a:ext cx="390213" cy="244696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69" y="2353139"/>
            <a:ext cx="3225882" cy="2742582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884773" y="4084374"/>
            <a:ext cx="3086028" cy="211401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13" name="直線コネクタ 12"/>
          <p:cNvCxnSpPr/>
          <p:nvPr/>
        </p:nvCxnSpPr>
        <p:spPr>
          <a:xfrm>
            <a:off x="4970800" y="4200350"/>
            <a:ext cx="563225" cy="19116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5607289" y="4084374"/>
            <a:ext cx="308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あった！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8063680" y="0"/>
            <a:ext cx="1080320" cy="320029"/>
          </a:xfrm>
          <a:prstGeom prst="rect">
            <a:avLst/>
          </a:prstGeom>
          <a:solidFill>
            <a:srgbClr val="D55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3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Option</a:t>
            </a:r>
            <a:endParaRPr kumimoji="1" lang="ja-JP" altLang="en-US" sz="13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1017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再びピン留めしてみる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285" y="714219"/>
            <a:ext cx="5187159" cy="197183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401051" y="714219"/>
            <a:ext cx="371474" cy="30495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6572250" y="887146"/>
            <a:ext cx="1828800" cy="1932254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5435839" y="2855051"/>
            <a:ext cx="30841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右上のピンボタンを押すことで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ダッシュボードにピン留めできる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74" y="2656889"/>
            <a:ext cx="3014663" cy="2418741"/>
          </a:xfrm>
          <a:prstGeom prst="rect">
            <a:avLst/>
          </a:prstGeom>
        </p:spPr>
      </p:pic>
      <p:sp>
        <p:nvSpPr>
          <p:cNvPr id="11" name="正方形/長方形 10"/>
          <p:cNvSpPr/>
          <p:nvPr/>
        </p:nvSpPr>
        <p:spPr>
          <a:xfrm>
            <a:off x="2286000" y="3790794"/>
            <a:ext cx="1009650" cy="1038381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12" name="直線コネクタ 11"/>
          <p:cNvCxnSpPr/>
          <p:nvPr/>
        </p:nvCxnSpPr>
        <p:spPr>
          <a:xfrm flipV="1">
            <a:off x="3309543" y="4309985"/>
            <a:ext cx="1319607" cy="1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4643043" y="4217127"/>
            <a:ext cx="3084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ピン留めできた！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063680" y="0"/>
            <a:ext cx="1080320" cy="320029"/>
          </a:xfrm>
          <a:prstGeom prst="rect">
            <a:avLst/>
          </a:prstGeom>
          <a:solidFill>
            <a:srgbClr val="D55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3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Option</a:t>
            </a:r>
            <a:endParaRPr kumimoji="1" lang="ja-JP" altLang="en-US" sz="13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7881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もっと</a:t>
            </a:r>
            <a:r>
              <a:rPr lang="ja-JP" altLang="en-US"/>
              <a:t>詳細</a:t>
            </a:r>
            <a:r>
              <a:rPr kumimoji="1" lang="ja-JP" altLang="en-US"/>
              <a:t>な</a:t>
            </a:r>
            <a:r>
              <a:rPr kumimoji="1" lang="ja-JP" altLang="en-US" dirty="0"/>
              <a:t>情報を表示してみる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r="22268"/>
          <a:stretch/>
        </p:blipFill>
        <p:spPr>
          <a:xfrm>
            <a:off x="4304110" y="904720"/>
            <a:ext cx="4725591" cy="285035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666905" y="1190469"/>
            <a:ext cx="666750" cy="22875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4123730" y="1314655"/>
            <a:ext cx="2543175" cy="302653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845508" y="1467267"/>
            <a:ext cx="21006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「編集」ボタンを</a:t>
            </a:r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押す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8063680" y="0"/>
            <a:ext cx="1080320" cy="320029"/>
          </a:xfrm>
          <a:prstGeom prst="rect">
            <a:avLst/>
          </a:prstGeom>
          <a:solidFill>
            <a:srgbClr val="D55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3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Option</a:t>
            </a:r>
            <a:endParaRPr kumimoji="1" lang="ja-JP" altLang="en-US" sz="13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4495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もっと詳細な情報を表示してみる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094" y="1142844"/>
            <a:ext cx="5262563" cy="313382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838605" y="1543099"/>
            <a:ext cx="1142970" cy="952451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6" name="直線コネクタ 5"/>
          <p:cNvCxnSpPr/>
          <p:nvPr/>
        </p:nvCxnSpPr>
        <p:spPr>
          <a:xfrm>
            <a:off x="3276600" y="1847108"/>
            <a:ext cx="562005" cy="142899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/>
          <p:cNvSpPr txBox="1"/>
          <p:nvPr/>
        </p:nvSpPr>
        <p:spPr>
          <a:xfrm>
            <a:off x="1737949" y="1290805"/>
            <a:ext cx="210065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リソースグループと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リソース名を選択して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絞り込む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3838605" y="2971800"/>
            <a:ext cx="571470" cy="67627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0" name="下カーブ矢印 9"/>
          <p:cNvSpPr/>
          <p:nvPr/>
        </p:nvSpPr>
        <p:spPr>
          <a:xfrm>
            <a:off x="4400550" y="2747842"/>
            <a:ext cx="1524000" cy="528758"/>
          </a:xfrm>
          <a:prstGeom prst="curvedDownArrow">
            <a:avLst/>
          </a:prstGeom>
          <a:solidFill>
            <a:srgbClr val="D55B7E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chemeClr val="tx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112221" y="4429638"/>
            <a:ext cx="40411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CPU</a:t>
            </a:r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の割合をタイルにドラッグ</a:t>
            </a:r>
            <a:r>
              <a:rPr kumimoji="1" lang="en-US" altLang="ja-JP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&amp;</a:t>
            </a:r>
            <a:r>
              <a:rPr kumimoji="1"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ドロップ</a:t>
            </a:r>
            <a:endParaRPr kumimoji="1"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063680" y="0"/>
            <a:ext cx="1080320" cy="320029"/>
          </a:xfrm>
          <a:prstGeom prst="rect">
            <a:avLst/>
          </a:prstGeom>
          <a:solidFill>
            <a:srgbClr val="D55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3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Option</a:t>
            </a:r>
            <a:endParaRPr kumimoji="1" lang="ja-JP" altLang="en-US" sz="13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93233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もっと詳細な情報を表示してみる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103" y="809469"/>
            <a:ext cx="4007644" cy="1435894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7372350" y="809469"/>
            <a:ext cx="628650" cy="295431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4429905" y="953574"/>
            <a:ext cx="2942445" cy="367825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855033" y="1055941"/>
            <a:ext cx="2780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「完了」ボタンを押してダッシュボードの編集を完了する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50" y="2470075"/>
            <a:ext cx="4145756" cy="2493641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324599" y="2559629"/>
            <a:ext cx="2219326" cy="2221921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11" name="直線コネクタ 10"/>
          <p:cNvCxnSpPr/>
          <p:nvPr/>
        </p:nvCxnSpPr>
        <p:spPr>
          <a:xfrm>
            <a:off x="4552950" y="3306418"/>
            <a:ext cx="1771649" cy="180259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1887180" y="3040960"/>
            <a:ext cx="2780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500" dirty="0" err="1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WebApp</a:t>
            </a:r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の</a:t>
            </a:r>
            <a:r>
              <a:rPr lang="en-US" altLang="ja-JP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CPU</a:t>
            </a:r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使用率が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素早く確認できるように！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5108" y="1586856"/>
            <a:ext cx="1634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ダッシュボードのタイルの中には</a:t>
            </a:r>
            <a:endParaRPr lang="en-US" altLang="ja-JP" sz="1200" dirty="0">
              <a:solidFill>
                <a:srgbClr val="D55B7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ショートカットリンクだけではなく</a:t>
            </a:r>
            <a:endParaRPr lang="en-US" altLang="ja-JP" sz="1200" dirty="0">
              <a:solidFill>
                <a:srgbClr val="D55B7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様々な情報を表示してくれるものもある</a:t>
            </a:r>
            <a:endParaRPr lang="en-US" altLang="ja-JP" sz="1200" dirty="0">
              <a:solidFill>
                <a:srgbClr val="D55B7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063680" y="0"/>
            <a:ext cx="1080320" cy="320029"/>
          </a:xfrm>
          <a:prstGeom prst="rect">
            <a:avLst/>
          </a:prstGeom>
          <a:solidFill>
            <a:srgbClr val="D55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3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Option</a:t>
            </a:r>
            <a:endParaRPr kumimoji="1" lang="ja-JP" altLang="en-US" sz="13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9075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タイルを移動する、サイズを変える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238" y="809469"/>
            <a:ext cx="2257893" cy="75263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816063" y="890353"/>
            <a:ext cx="699287" cy="271697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コネクタ 6"/>
          <p:cNvCxnSpPr/>
          <p:nvPr/>
        </p:nvCxnSpPr>
        <p:spPr>
          <a:xfrm>
            <a:off x="4791075" y="1055942"/>
            <a:ext cx="3024987" cy="0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941948" y="890354"/>
            <a:ext cx="278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「編集」ボタンを押す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098" y="1727688"/>
            <a:ext cx="2779034" cy="1996587"/>
          </a:xfrm>
          <a:prstGeom prst="rect">
            <a:avLst/>
          </a:prstGeom>
        </p:spPr>
      </p:pic>
      <p:cxnSp>
        <p:nvCxnSpPr>
          <p:cNvPr id="12" name="直線コネクタ 11"/>
          <p:cNvCxnSpPr/>
          <p:nvPr/>
        </p:nvCxnSpPr>
        <p:spPr>
          <a:xfrm>
            <a:off x="4791075" y="2628900"/>
            <a:ext cx="2066925" cy="302469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1941948" y="2425212"/>
            <a:ext cx="31432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ドラッグアンドドロップで移動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948" y="3094396"/>
            <a:ext cx="2656068" cy="1801454"/>
          </a:xfrm>
          <a:prstGeom prst="rect">
            <a:avLst/>
          </a:prstGeom>
        </p:spPr>
      </p:pic>
      <p:cxnSp>
        <p:nvCxnSpPr>
          <p:cNvPr id="17" name="直線コネクタ 16"/>
          <p:cNvCxnSpPr/>
          <p:nvPr/>
        </p:nvCxnSpPr>
        <p:spPr>
          <a:xfrm>
            <a:off x="3824173" y="4341036"/>
            <a:ext cx="1624127" cy="0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5526862" y="4190995"/>
            <a:ext cx="31432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右クリックでタイルサイズ変更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3" name="正方形/長方形 12"/>
          <p:cNvSpPr/>
          <p:nvPr/>
        </p:nvSpPr>
        <p:spPr>
          <a:xfrm>
            <a:off x="8063680" y="0"/>
            <a:ext cx="1080320" cy="320029"/>
          </a:xfrm>
          <a:prstGeom prst="rect">
            <a:avLst/>
          </a:prstGeom>
          <a:solidFill>
            <a:srgbClr val="D55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3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Option</a:t>
            </a:r>
            <a:endParaRPr kumimoji="1" lang="ja-JP" altLang="en-US" sz="13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058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左のブックマークに追加する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690" y="809469"/>
            <a:ext cx="3390626" cy="356391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5611690" y="3833578"/>
            <a:ext cx="699287" cy="271697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6" name="直線コネクタ 5"/>
          <p:cNvCxnSpPr/>
          <p:nvPr/>
        </p:nvCxnSpPr>
        <p:spPr>
          <a:xfrm>
            <a:off x="3724275" y="1968000"/>
            <a:ext cx="1887415" cy="2016813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2181206" y="1787120"/>
            <a:ext cx="278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参照</a:t>
            </a:r>
            <a:r>
              <a:rPr lang="en-US" altLang="ja-JP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&gt;</a:t>
            </a:r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を押す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8429625" y="3157303"/>
            <a:ext cx="234028" cy="233597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11" name="直線コネクタ 10"/>
          <p:cNvCxnSpPr/>
          <p:nvPr/>
        </p:nvCxnSpPr>
        <p:spPr>
          <a:xfrm flipV="1">
            <a:off x="5484790" y="3390900"/>
            <a:ext cx="2944835" cy="1095375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3458064" y="4547953"/>
            <a:ext cx="27800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☆ボタンを押すことで左のペインにブックマークできる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35347" y="1348538"/>
            <a:ext cx="1602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このブックマークは</a:t>
            </a:r>
            <a:endParaRPr lang="en-US" altLang="ja-JP" sz="1200" dirty="0">
              <a:solidFill>
                <a:srgbClr val="D55B7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  <a:p>
            <a:r>
              <a:rPr lang="ja-JP" altLang="en-US" sz="1200" dirty="0">
                <a:solidFill>
                  <a:srgbClr val="D55B7E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リソースのカテゴリごとにアクセスするときに便利</a:t>
            </a:r>
            <a:endParaRPr lang="en-US" altLang="ja-JP" sz="1200" dirty="0">
              <a:solidFill>
                <a:srgbClr val="D55B7E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063680" y="0"/>
            <a:ext cx="1080320" cy="320029"/>
          </a:xfrm>
          <a:prstGeom prst="rect">
            <a:avLst/>
          </a:prstGeom>
          <a:solidFill>
            <a:srgbClr val="D55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3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Option</a:t>
            </a:r>
            <a:endParaRPr kumimoji="1" lang="ja-JP" altLang="en-US" sz="13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0188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カラーテーマを変える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5244"/>
            <a:ext cx="6613863" cy="2862891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539838" y="1295244"/>
            <a:ext cx="261138" cy="228756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7" name="直線コネクタ 6"/>
          <p:cNvCxnSpPr/>
          <p:nvPr/>
        </p:nvCxnSpPr>
        <p:spPr>
          <a:xfrm>
            <a:off x="4876800" y="1152525"/>
            <a:ext cx="2663038" cy="246317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/>
          <p:cNvSpPr txBox="1"/>
          <p:nvPr/>
        </p:nvSpPr>
        <p:spPr>
          <a:xfrm>
            <a:off x="1941948" y="890354"/>
            <a:ext cx="27800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右上の「設定」ボタンを押す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472538" y="2726689"/>
            <a:ext cx="1585112" cy="1197611"/>
          </a:xfrm>
          <a:prstGeom prst="rect">
            <a:avLst/>
          </a:prstGeom>
          <a:noFill/>
          <a:ln w="38100">
            <a:solidFill>
              <a:srgbClr val="D55B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cxnSp>
        <p:nvCxnSpPr>
          <p:cNvPr id="11" name="直線コネクタ 10"/>
          <p:cNvCxnSpPr/>
          <p:nvPr/>
        </p:nvCxnSpPr>
        <p:spPr>
          <a:xfrm>
            <a:off x="3265093" y="3924300"/>
            <a:ext cx="1192607" cy="533400"/>
          </a:xfrm>
          <a:prstGeom prst="line">
            <a:avLst/>
          </a:prstGeom>
          <a:ln w="38100">
            <a:solidFill>
              <a:srgbClr val="D55B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4370823" y="4493869"/>
            <a:ext cx="33349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500" dirty="0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好きなテーマカラーを選択できる</a:t>
            </a:r>
            <a:endParaRPr lang="en-US" altLang="ja-JP" sz="1500" dirty="0">
              <a:solidFill>
                <a:schemeClr val="bg1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8063680" y="0"/>
            <a:ext cx="1080320" cy="320029"/>
          </a:xfrm>
          <a:prstGeom prst="rect">
            <a:avLst/>
          </a:prstGeom>
          <a:solidFill>
            <a:srgbClr val="D55B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350" dirty="0">
                <a:latin typeface="游ゴシック" panose="020B0400000000000000" pitchFamily="50" charset="-128"/>
                <a:ea typeface="游ゴシック" panose="020B0400000000000000" pitchFamily="50" charset="-128"/>
              </a:rPr>
              <a:t>Option</a:t>
            </a:r>
            <a:endParaRPr kumimoji="1" lang="ja-JP" altLang="en-US" sz="1350" dirty="0"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8585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解説：ダッシュボードの役割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日常的に使うリソースの様々な情報をすぐに把握することができる</a:t>
            </a:r>
            <a:r>
              <a:rPr lang="ja-JP" altLang="en-US" b="1" dirty="0">
                <a:solidFill>
                  <a:srgbClr val="92D050"/>
                </a:solidFill>
              </a:rPr>
              <a:t>情報板</a:t>
            </a:r>
            <a:endParaRPr lang="en-US" altLang="ja-JP" b="1" dirty="0">
              <a:solidFill>
                <a:srgbClr val="92D050"/>
              </a:solidFill>
            </a:endParaRPr>
          </a:p>
          <a:p>
            <a:r>
              <a:rPr kumimoji="1" lang="ja-JP" altLang="en-US" dirty="0"/>
              <a:t>ショートカットとしても利用可能</a:t>
            </a:r>
            <a:endParaRPr kumimoji="1" lang="en-US" altLang="ja-JP" dirty="0"/>
          </a:p>
          <a:p>
            <a:r>
              <a:rPr kumimoji="1" lang="ja-JP" altLang="en-US" dirty="0"/>
              <a:t>カスタマイズも充実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451331"/>
            <a:ext cx="5539978" cy="25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解説：</a:t>
            </a:r>
            <a:r>
              <a:rPr kumimoji="1" lang="en-US" altLang="ja-JP" dirty="0"/>
              <a:t>Microsoft Azure</a:t>
            </a:r>
            <a:r>
              <a:rPr kumimoji="1" lang="ja-JP" altLang="en-US" dirty="0"/>
              <a:t>とは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Microsoft</a:t>
            </a:r>
            <a:r>
              <a:rPr kumimoji="1" lang="ja-JP" altLang="en-US" sz="2400" dirty="0" err="1"/>
              <a:t>の提</a:t>
            </a:r>
            <a:r>
              <a:rPr kumimoji="1" lang="ja-JP" altLang="en-US" sz="2400" dirty="0"/>
              <a:t>供する</a:t>
            </a:r>
            <a:r>
              <a:rPr kumimoji="1" lang="ja-JP" altLang="en-US" sz="2400" b="1" dirty="0"/>
              <a:t>クラウドサービス</a:t>
            </a:r>
            <a:r>
              <a:rPr kumimoji="1" lang="ja-JP" altLang="en-US" sz="2400" dirty="0"/>
              <a:t>群</a:t>
            </a:r>
            <a:endParaRPr kumimoji="1" lang="en-US" altLang="ja-JP" sz="2400" dirty="0"/>
          </a:p>
          <a:p>
            <a:endParaRPr lang="en-US" altLang="ja-JP" sz="2400" dirty="0"/>
          </a:p>
          <a:p>
            <a:r>
              <a:rPr kumimoji="1" lang="ja-JP" altLang="en-US" sz="2400" dirty="0"/>
              <a:t>クラウドとは？</a:t>
            </a:r>
            <a:endParaRPr kumimoji="1" lang="en-US" altLang="ja-JP" sz="2400" dirty="0"/>
          </a:p>
          <a:p>
            <a:pPr lvl="1"/>
            <a:r>
              <a:rPr lang="ja-JP" altLang="en-US" sz="2000" dirty="0"/>
              <a:t>インターネット上のコンピュータリソースを</a:t>
            </a:r>
            <a:endParaRPr lang="en-US" altLang="ja-JP" sz="2000" dirty="0"/>
          </a:p>
          <a:p>
            <a:pPr lvl="2"/>
            <a:r>
              <a:rPr kumimoji="1" lang="ja-JP" altLang="en-US" b="1" dirty="0">
                <a:solidFill>
                  <a:srgbClr val="D55B88"/>
                </a:solidFill>
              </a:rPr>
              <a:t>自分が使いたいところを </a:t>
            </a:r>
            <a:r>
              <a:rPr kumimoji="1" lang="en-US" altLang="ja-JP" b="1" dirty="0">
                <a:solidFill>
                  <a:srgbClr val="D55B88"/>
                </a:solidFill>
              </a:rPr>
              <a:t>(</a:t>
            </a:r>
            <a:r>
              <a:rPr kumimoji="1" lang="ja-JP" altLang="en-US" b="1" dirty="0">
                <a:solidFill>
                  <a:srgbClr val="D55B88"/>
                </a:solidFill>
              </a:rPr>
              <a:t>サービスモデル</a:t>
            </a:r>
            <a:r>
              <a:rPr kumimoji="1" lang="en-US" altLang="ja-JP" b="1" dirty="0">
                <a:solidFill>
                  <a:srgbClr val="D55B88"/>
                </a:solidFill>
              </a:rPr>
              <a:t>)</a:t>
            </a:r>
          </a:p>
          <a:p>
            <a:pPr lvl="2"/>
            <a:r>
              <a:rPr lang="ja-JP" altLang="en-US" b="1" dirty="0">
                <a:solidFill>
                  <a:srgbClr val="D55B88"/>
                </a:solidFill>
              </a:rPr>
              <a:t>自分が使いたい分だけ </a:t>
            </a:r>
            <a:r>
              <a:rPr lang="en-US" altLang="ja-JP" b="1" dirty="0">
                <a:solidFill>
                  <a:srgbClr val="D55B88"/>
                </a:solidFill>
              </a:rPr>
              <a:t>(</a:t>
            </a:r>
            <a:r>
              <a:rPr lang="ja-JP" altLang="en-US" b="1" dirty="0">
                <a:solidFill>
                  <a:srgbClr val="D55B88"/>
                </a:solidFill>
              </a:rPr>
              <a:t>従量課金制、スケール</a:t>
            </a:r>
            <a:r>
              <a:rPr lang="en-US" altLang="ja-JP" b="1" dirty="0">
                <a:solidFill>
                  <a:srgbClr val="D55B88"/>
                </a:solidFill>
              </a:rPr>
              <a:t>)</a:t>
            </a:r>
          </a:p>
          <a:p>
            <a:pPr lvl="2"/>
            <a:r>
              <a:rPr kumimoji="1" lang="ja-JP" altLang="en-US" b="1" dirty="0">
                <a:solidFill>
                  <a:srgbClr val="D55B88"/>
                </a:solidFill>
              </a:rPr>
              <a:t>いつでも利用できる </a:t>
            </a:r>
            <a:r>
              <a:rPr lang="en-US" altLang="ja-JP" b="1" dirty="0">
                <a:solidFill>
                  <a:srgbClr val="D55B88"/>
                </a:solidFill>
              </a:rPr>
              <a:t>(</a:t>
            </a:r>
            <a:r>
              <a:rPr lang="ja-JP" altLang="en-US" b="1" dirty="0">
                <a:solidFill>
                  <a:srgbClr val="D55B88"/>
                </a:solidFill>
              </a:rPr>
              <a:t>パブリッククラウド</a:t>
            </a:r>
            <a:r>
              <a:rPr lang="en-US" altLang="ja-JP" b="1" dirty="0">
                <a:solidFill>
                  <a:srgbClr val="D55B88"/>
                </a:solidFill>
              </a:rPr>
              <a:t>)</a:t>
            </a:r>
            <a:endParaRPr kumimoji="1" lang="en-US" altLang="ja-JP" b="1" dirty="0">
              <a:solidFill>
                <a:srgbClr val="D55B88"/>
              </a:solidFill>
            </a:endParaRPr>
          </a:p>
          <a:p>
            <a:pPr lvl="1"/>
            <a:r>
              <a:rPr lang="ja-JP" altLang="en-US" sz="2000" dirty="0"/>
              <a:t>というコンピュータの利用形態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0167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解説：</a:t>
            </a:r>
            <a:r>
              <a:rPr kumimoji="1" lang="ja-JP" altLang="en-US" dirty="0"/>
              <a:t>クラウドとは </a:t>
            </a:r>
            <a:r>
              <a:rPr kumimoji="1" lang="en-US" altLang="ja-JP" dirty="0"/>
              <a:t>– </a:t>
            </a:r>
            <a:r>
              <a:rPr lang="ja-JP" altLang="en-US" dirty="0"/>
              <a:t>サービスモデル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1879" y="753034"/>
            <a:ext cx="8229600" cy="1058048"/>
          </a:xfrm>
        </p:spPr>
        <p:txBody>
          <a:bodyPr/>
          <a:lstStyle/>
          <a:p>
            <a:r>
              <a:rPr lang="en-US" altLang="ja-JP" dirty="0"/>
              <a:t>(</a:t>
            </a:r>
            <a:r>
              <a:rPr lang="ja-JP" altLang="en-US" dirty="0"/>
              <a:t>例</a:t>
            </a:r>
            <a:r>
              <a:rPr lang="en-US" altLang="ja-JP" dirty="0"/>
              <a:t>)Web</a:t>
            </a:r>
            <a:r>
              <a:rPr lang="ja-JP" altLang="en-US" dirty="0"/>
              <a:t>アプリケーションを作りたい場合</a:t>
            </a:r>
            <a:endParaRPr kumimoji="1" lang="ja-JP" altLang="en-US" dirty="0"/>
          </a:p>
        </p:txBody>
      </p:sp>
      <p:pic>
        <p:nvPicPr>
          <p:cNvPr id="1026" name="Picture 2" descr="http://2.bp.blogspot.com/-JPa0Nzk_E8M/Vf-aIH2jsyI/AAAAAAAAyDc/2FG8dSNSk-k/s800/computer_gir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766" y="1408538"/>
            <a:ext cx="1757822" cy="171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3565338" y="1939205"/>
            <a:ext cx="2433918" cy="4982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サーバーの立ち上げ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3565338" y="2588499"/>
            <a:ext cx="2433918" cy="6908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アプリケーションの</a:t>
            </a:r>
            <a:endParaRPr kumimoji="1" lang="en-US" altLang="ja-JP" sz="1600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sz="16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インストール</a:t>
            </a:r>
          </a:p>
        </p:txBody>
      </p:sp>
      <p:sp>
        <p:nvSpPr>
          <p:cNvPr id="7" name="正方形/長方形 6"/>
          <p:cNvSpPr/>
          <p:nvPr/>
        </p:nvSpPr>
        <p:spPr>
          <a:xfrm>
            <a:off x="6247561" y="1931098"/>
            <a:ext cx="2433918" cy="4982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セキュリティ設定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247561" y="2622810"/>
            <a:ext cx="2433918" cy="4982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デプロイ設定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57669" y="1282058"/>
            <a:ext cx="2731479" cy="68340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kumimoji="1" lang="ja-JP" altLang="en-US" sz="2400" b="1" dirty="0" err="1">
                <a:latin typeface="メイリオ" panose="020B0604030504040204" pitchFamily="50" charset="-128"/>
                <a:ea typeface="メイリオ" panose="020B0604030504040204" pitchFamily="50" charset="-128"/>
              </a:rPr>
              <a:t>めんど</a:t>
            </a:r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くさい作業</a:t>
            </a:r>
          </a:p>
        </p:txBody>
      </p:sp>
      <p:pic>
        <p:nvPicPr>
          <p:cNvPr id="1028" name="Picture 4" descr="http://www.civillink.net/fsozai/sozai/desktop8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59" y="3621848"/>
            <a:ext cx="1319840" cy="114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角丸四角形吹き出し 9"/>
          <p:cNvSpPr/>
          <p:nvPr/>
        </p:nvSpPr>
        <p:spPr>
          <a:xfrm>
            <a:off x="3375212" y="1811082"/>
            <a:ext cx="5459506" cy="1589207"/>
          </a:xfrm>
          <a:prstGeom prst="wedgeRoundRectCallout">
            <a:avLst>
              <a:gd name="adj1" fmla="val -27483"/>
              <a:gd name="adj2" fmla="val 61727"/>
              <a:gd name="adj3" fmla="val 16667"/>
            </a:avLst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719667" y="4725448"/>
            <a:ext cx="4156543" cy="53071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kumimoji="1" lang="ja-JP" altLang="en-US" b="1" dirty="0" err="1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めんど</a:t>
            </a:r>
            <a:r>
              <a:rPr kumimoji="1" lang="ja-JP" altLang="en-US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くさい作業を既に設定した</a:t>
            </a:r>
            <a:r>
              <a:rPr kumimoji="1" lang="en-US" altLang="ja-JP" b="1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b="1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四角形吹き出し 10"/>
          <p:cNvSpPr/>
          <p:nvPr/>
        </p:nvSpPr>
        <p:spPr>
          <a:xfrm>
            <a:off x="330855" y="3548471"/>
            <a:ext cx="2267788" cy="749610"/>
          </a:xfrm>
          <a:prstGeom prst="wedgeRectCallout">
            <a:avLst>
              <a:gd name="adj1" fmla="val 21774"/>
              <a:gd name="adj2" fmla="val -86018"/>
            </a:avLst>
          </a:prstGeom>
          <a:solidFill>
            <a:srgbClr val="D55B8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アプリ制作に</a:t>
            </a:r>
            <a:endParaRPr kumimoji="1" lang="en-US" altLang="ja-JP" b="1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</a:rPr>
              <a:t>集中できる</a:t>
            </a:r>
          </a:p>
        </p:txBody>
      </p:sp>
    </p:spTree>
    <p:extLst>
      <p:ext uri="{BB962C8B-B14F-4D97-AF65-F5344CB8AC3E}">
        <p14:creationId xmlns:p14="http://schemas.microsoft.com/office/powerpoint/2010/main" val="324435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解説：クラウドとは </a:t>
            </a:r>
            <a:r>
              <a:rPr lang="en-US" altLang="ja-JP" dirty="0"/>
              <a:t>– </a:t>
            </a:r>
            <a:r>
              <a:rPr lang="ja-JP" altLang="en-US" dirty="0"/>
              <a:t>サービスモデル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1879" y="834949"/>
            <a:ext cx="8229600" cy="4194251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2000" dirty="0"/>
              <a:t>クラウドでは自分のほしい機能のみを提供できるように</a:t>
            </a:r>
            <a:r>
              <a:rPr kumimoji="1" lang="ja-JP" altLang="en-US" sz="2000" b="1" dirty="0"/>
              <a:t>○○ </a:t>
            </a:r>
            <a:r>
              <a:rPr kumimoji="1" lang="en-US" altLang="ja-JP" sz="2000" b="1" dirty="0"/>
              <a:t>as a Service</a:t>
            </a:r>
            <a:r>
              <a:rPr kumimoji="1" lang="ja-JP" altLang="en-US" sz="2000" dirty="0"/>
              <a:t>として</a:t>
            </a:r>
            <a:r>
              <a:rPr lang="ja-JP" altLang="en-US" sz="2000" dirty="0"/>
              <a:t>サービスモデルを分けている</a:t>
            </a:r>
            <a:endParaRPr lang="en-US" altLang="ja-JP" sz="2000" dirty="0"/>
          </a:p>
          <a:p>
            <a:endParaRPr kumimoji="1" lang="en-US" altLang="ja-JP" sz="2000" dirty="0"/>
          </a:p>
          <a:p>
            <a:r>
              <a:rPr lang="en-US" altLang="ja-JP" sz="2000" b="1" dirty="0">
                <a:solidFill>
                  <a:srgbClr val="D55B88"/>
                </a:solidFill>
              </a:rPr>
              <a:t>SaaS (Software as a Service)</a:t>
            </a:r>
          </a:p>
          <a:p>
            <a:pPr lvl="1"/>
            <a:r>
              <a:rPr kumimoji="1" lang="en-US" altLang="ja-JP" sz="1600" dirty="0"/>
              <a:t>Office365</a:t>
            </a:r>
            <a:r>
              <a:rPr kumimoji="1" lang="ja-JP" altLang="en-US" sz="1600" dirty="0"/>
              <a:t>などの</a:t>
            </a:r>
            <a:r>
              <a:rPr kumimoji="1" lang="en-US" altLang="ja-JP" sz="1600" dirty="0"/>
              <a:t>Web</a:t>
            </a:r>
            <a:r>
              <a:rPr kumimoji="1" lang="ja-JP" altLang="en-US" sz="1600" dirty="0"/>
              <a:t>アプリケーション</a:t>
            </a:r>
            <a:endParaRPr kumimoji="1" lang="en-US" altLang="ja-JP" sz="1600" dirty="0"/>
          </a:p>
          <a:p>
            <a:r>
              <a:rPr lang="en-US" altLang="ja-JP" sz="2000" b="1" dirty="0">
                <a:solidFill>
                  <a:srgbClr val="D55B88"/>
                </a:solidFill>
              </a:rPr>
              <a:t>PaaS (Platform as a Service)</a:t>
            </a:r>
          </a:p>
          <a:p>
            <a:pPr lvl="1"/>
            <a:r>
              <a:rPr kumimoji="1" lang="ja-JP" altLang="en-US" sz="1600" dirty="0"/>
              <a:t>プログラミングなどをするプラットフォームを提供する</a:t>
            </a:r>
            <a:endParaRPr kumimoji="1" lang="en-US" altLang="ja-JP" sz="1600" dirty="0"/>
          </a:p>
          <a:p>
            <a:pPr lvl="1"/>
            <a:r>
              <a:rPr lang="ja-JP" altLang="en-US" sz="1600" dirty="0"/>
              <a:t>既にいろいろ設定してある</a:t>
            </a:r>
            <a:r>
              <a:rPr lang="en-US" altLang="ja-JP" sz="1600" dirty="0"/>
              <a:t>Web</a:t>
            </a:r>
            <a:r>
              <a:rPr lang="ja-JP" altLang="en-US" sz="1600" dirty="0"/>
              <a:t>サーバーなど</a:t>
            </a:r>
            <a:endParaRPr lang="en-US" altLang="ja-JP" sz="1600" dirty="0"/>
          </a:p>
          <a:p>
            <a:r>
              <a:rPr kumimoji="1" lang="en-US" altLang="ja-JP" sz="2000" b="1" dirty="0">
                <a:solidFill>
                  <a:srgbClr val="D55B88"/>
                </a:solidFill>
              </a:rPr>
              <a:t>IaaS (Infrastructure as a Service)</a:t>
            </a:r>
          </a:p>
          <a:p>
            <a:pPr lvl="1"/>
            <a:r>
              <a:rPr lang="ja-JP" altLang="en-US" sz="1600" dirty="0"/>
              <a:t>一般的に言われている仮想マシン</a:t>
            </a:r>
            <a:endParaRPr lang="en-US" altLang="ja-JP" sz="1600" dirty="0"/>
          </a:p>
          <a:p>
            <a:pPr lvl="1"/>
            <a:r>
              <a:rPr kumimoji="1" lang="ja-JP" altLang="en-US" sz="1600" dirty="0"/>
              <a:t>何も設定されていない分自分で自由に設定できる</a:t>
            </a:r>
          </a:p>
        </p:txBody>
      </p:sp>
    </p:spTree>
    <p:extLst>
      <p:ext uri="{BB962C8B-B14F-4D97-AF65-F5344CB8AC3E}">
        <p14:creationId xmlns:p14="http://schemas.microsoft.com/office/powerpoint/2010/main" val="146871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解説：</a:t>
            </a:r>
            <a:r>
              <a:rPr kumimoji="1" lang="ja-JP" altLang="en-US" dirty="0"/>
              <a:t>クラウドとは </a:t>
            </a:r>
            <a:r>
              <a:rPr kumimoji="1" lang="en-US" altLang="ja-JP" dirty="0"/>
              <a:t>– </a:t>
            </a:r>
            <a:r>
              <a:rPr kumimoji="1" lang="ja-JP" altLang="en-US" dirty="0"/>
              <a:t>スケール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1800" dirty="0"/>
              <a:t>クラウドではボタン</a:t>
            </a:r>
            <a:r>
              <a:rPr kumimoji="1" lang="en-US" altLang="ja-JP" sz="1800" dirty="0"/>
              <a:t>1</a:t>
            </a:r>
            <a:r>
              <a:rPr kumimoji="1" lang="ja-JP" altLang="en-US" sz="1800" dirty="0" err="1"/>
              <a:t>つで</a:t>
            </a:r>
            <a:r>
              <a:rPr kumimoji="1" lang="ja-JP" altLang="en-US" sz="1800" dirty="0"/>
              <a:t>クラウド上に</a:t>
            </a:r>
            <a:r>
              <a:rPr kumimoji="1" lang="ja-JP" altLang="en-US" sz="1800" b="1" dirty="0">
                <a:solidFill>
                  <a:srgbClr val="D55B88"/>
                </a:solidFill>
              </a:rPr>
              <a:t>仮想マシンが</a:t>
            </a:r>
            <a:r>
              <a:rPr lang="ja-JP" altLang="en-US" sz="1800" b="1" dirty="0">
                <a:solidFill>
                  <a:srgbClr val="D55B88"/>
                </a:solidFill>
              </a:rPr>
              <a:t>すぐに出来上がる</a:t>
            </a:r>
            <a:endParaRPr lang="en-US" altLang="ja-JP" sz="1800" b="1" dirty="0">
              <a:solidFill>
                <a:srgbClr val="D55B88"/>
              </a:solidFill>
            </a:endParaRPr>
          </a:p>
          <a:p>
            <a:r>
              <a:rPr lang="ja-JP" altLang="en-US" sz="1800" dirty="0"/>
              <a:t>スペックが足りなくなったらボタン</a:t>
            </a:r>
            <a:r>
              <a:rPr lang="en-US" altLang="ja-JP" sz="1800" dirty="0"/>
              <a:t>1</a:t>
            </a:r>
            <a:r>
              <a:rPr lang="ja-JP" altLang="en-US" sz="1800" dirty="0" err="1"/>
              <a:t>つで</a:t>
            </a:r>
            <a:r>
              <a:rPr lang="ja-JP" altLang="en-US" sz="1800" b="1" dirty="0">
                <a:solidFill>
                  <a:srgbClr val="D55B88"/>
                </a:solidFill>
              </a:rPr>
              <a:t>仮想マシンのスペックを増強できる</a:t>
            </a:r>
            <a:endParaRPr lang="en-US" altLang="ja-JP" sz="1800" b="1" dirty="0">
              <a:solidFill>
                <a:srgbClr val="D55B88"/>
              </a:solidFill>
            </a:endParaRPr>
          </a:p>
          <a:p>
            <a:r>
              <a:rPr lang="ja-JP" altLang="en-US" sz="1800" dirty="0"/>
              <a:t>いらなくなったらボタン</a:t>
            </a:r>
            <a:r>
              <a:rPr lang="en-US" altLang="ja-JP" sz="1800" dirty="0"/>
              <a:t>1</a:t>
            </a:r>
            <a:r>
              <a:rPr lang="ja-JP" altLang="en-US" sz="1800" dirty="0" err="1"/>
              <a:t>つで</a:t>
            </a:r>
            <a:r>
              <a:rPr lang="ja-JP" altLang="en-US" sz="1800" b="1" dirty="0">
                <a:solidFill>
                  <a:srgbClr val="D55B88"/>
                </a:solidFill>
              </a:rPr>
              <a:t>仮想マシンを消すことができる</a:t>
            </a:r>
            <a:endParaRPr lang="en-US" altLang="ja-JP" sz="1800" b="1" dirty="0">
              <a:solidFill>
                <a:srgbClr val="D55B88"/>
              </a:solidFill>
            </a:endParaRPr>
          </a:p>
          <a:p>
            <a:endParaRPr kumimoji="1" lang="en-US" altLang="ja-JP" sz="1800" dirty="0"/>
          </a:p>
          <a:p>
            <a:r>
              <a:rPr lang="ja-JP" altLang="en-US" sz="1800" dirty="0"/>
              <a:t>自分で物理サーバーマシンを買ってきてセットアップした場合、このような自由なことはできない</a:t>
            </a: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42516715"/>
      </p:ext>
    </p:extLst>
  </p:cSld>
  <p:clrMapOvr>
    <a:masterClrMapping/>
  </p:clrMapOvr>
</p:sld>
</file>

<file path=ppt/theme/theme1.xml><?xml version="1.0" encoding="utf-8"?>
<a:theme xmlns:a="http://schemas.openxmlformats.org/drawingml/2006/main" name="msp">
  <a:themeElements>
    <a:clrScheme name="Microsoft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B900"/>
      </a:accent1>
      <a:accent2>
        <a:srgbClr val="FF8C00"/>
      </a:accent2>
      <a:accent3>
        <a:srgbClr val="EB3C00"/>
      </a:accent3>
      <a:accent4>
        <a:srgbClr val="6DC2E9"/>
      </a:accent4>
      <a:accent5>
        <a:srgbClr val="00BCF2"/>
      </a:accent5>
      <a:accent6>
        <a:srgbClr val="0072C6"/>
      </a:accent6>
      <a:hlink>
        <a:srgbClr val="4C4C4C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oT_Team.pptx" id="{BAAC0D9F-7634-48BD-A88E-D690AF8CE5C6}" vid="{FDD74696-2EE9-4C7D-81AB-F24CBC172B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mspslide</Template>
  <TotalTime>196</TotalTime>
  <Words>1842</Words>
  <Application>Microsoft Office PowerPoint</Application>
  <PresentationFormat>画面に合わせる (16:9)</PresentationFormat>
  <Paragraphs>277</Paragraphs>
  <Slides>58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58</vt:i4>
      </vt:variant>
    </vt:vector>
  </HeadingPairs>
  <TitlesOfParts>
    <vt:vector size="69" baseType="lpstr">
      <vt:lpstr>ＭＳ Ｐゴシック</vt:lpstr>
      <vt:lpstr>Segoe Light</vt:lpstr>
      <vt:lpstr>メイリオ</vt:lpstr>
      <vt:lpstr>游ゴシック</vt:lpstr>
      <vt:lpstr>Arial</vt:lpstr>
      <vt:lpstr>Calibri</vt:lpstr>
      <vt:lpstr>Courier New</vt:lpstr>
      <vt:lpstr>Segoe UI</vt:lpstr>
      <vt:lpstr>Segoe UI Symbol</vt:lpstr>
      <vt:lpstr>Wingdings</vt:lpstr>
      <vt:lpstr>msp</vt:lpstr>
      <vt:lpstr>Microsoft Azure ハンズオン資料</vt:lpstr>
      <vt:lpstr>ハンズオンに必要なもの</vt:lpstr>
      <vt:lpstr>Dream Spark for Azure利用確認</vt:lpstr>
      <vt:lpstr>資料の見方</vt:lpstr>
      <vt:lpstr>Microsoft Azureとは</vt:lpstr>
      <vt:lpstr>解説：Microsoft Azureとは</vt:lpstr>
      <vt:lpstr>解説：クラウドとは – サービスモデル</vt:lpstr>
      <vt:lpstr>解説：クラウドとは – サービスモデル</vt:lpstr>
      <vt:lpstr>解説：クラウドとは – スケール</vt:lpstr>
      <vt:lpstr>解説： Microsoft Azureとは</vt:lpstr>
      <vt:lpstr>解説： Azure for DreamSpark</vt:lpstr>
      <vt:lpstr>解説： Microsoft Azureは学生のクラウド利用に最適</vt:lpstr>
      <vt:lpstr>リソースを1つ作ってみる</vt:lpstr>
      <vt:lpstr>作業：管理ポータルにアクセスする</vt:lpstr>
      <vt:lpstr>作業： WebAppsを1つ作ってみる</vt:lpstr>
      <vt:lpstr>作業： Webサイトの名前を入力</vt:lpstr>
      <vt:lpstr>作業： AppServiceのプランを選択</vt:lpstr>
      <vt:lpstr>作業：デプロイ(配置)成功を確認する</vt:lpstr>
      <vt:lpstr>作業：作成したリソースにアクセス</vt:lpstr>
      <vt:lpstr>作業： Web Appsにアクセスしよう</vt:lpstr>
      <vt:lpstr>解説：管理ポータル</vt:lpstr>
      <vt:lpstr>解説：リソースを作成する</vt:lpstr>
      <vt:lpstr>リソースを操作する</vt:lpstr>
      <vt:lpstr>作業：もう一度作成したリソースにアクセス</vt:lpstr>
      <vt:lpstr>作業：停止と起動をしてみる</vt:lpstr>
      <vt:lpstr>解説：基本的な操作コマンド</vt:lpstr>
      <vt:lpstr>解説：WebAppsとは</vt:lpstr>
      <vt:lpstr>解説：WebAppsへのデプロイ方法</vt:lpstr>
      <vt:lpstr>Dropboxから配置する</vt:lpstr>
      <vt:lpstr>作業：設定から展開元を設定する</vt:lpstr>
      <vt:lpstr>作業：クラウドストレージの選択</vt:lpstr>
      <vt:lpstr>作業：Dropbox認証</vt:lpstr>
      <vt:lpstr>作業：展開元設定完了</vt:lpstr>
      <vt:lpstr>作業：Dropboxフォルダを見てみる</vt:lpstr>
      <vt:lpstr>作業：PHPファイルを作成する</vt:lpstr>
      <vt:lpstr>作業：同期する</vt:lpstr>
      <vt:lpstr>作業：同期する</vt:lpstr>
      <vt:lpstr>作業：アクセスしてみる</vt:lpstr>
      <vt:lpstr>解説：Dropboxからデプロイ</vt:lpstr>
      <vt:lpstr>解説：PHPアプリの作成</vt:lpstr>
      <vt:lpstr>解説：Node.jsアプリの作成</vt:lpstr>
      <vt:lpstr>Todoの作成</vt:lpstr>
      <vt:lpstr>作業：テンプレートのダウンロード</vt:lpstr>
      <vt:lpstr>作業：テンプレートをDropboxに配置</vt:lpstr>
      <vt:lpstr>作業：同期する</vt:lpstr>
      <vt:lpstr>作業：アクセスしてみる</vt:lpstr>
      <vt:lpstr>作業：自由にTodoアプリをいじってみる</vt:lpstr>
      <vt:lpstr>付録 – 管理ポータルを使いこなす</vt:lpstr>
      <vt:lpstr>タイルからピン留めを外す</vt:lpstr>
      <vt:lpstr>リソースを検索してみる</vt:lpstr>
      <vt:lpstr>再びピン留めしてみる</vt:lpstr>
      <vt:lpstr>もっと詳細な情報を表示してみる</vt:lpstr>
      <vt:lpstr>もっと詳細な情報を表示してみる</vt:lpstr>
      <vt:lpstr>もっと詳細な情報を表示してみる</vt:lpstr>
      <vt:lpstr>タイルを移動する、サイズを変える</vt:lpstr>
      <vt:lpstr>左のブックマークに追加する</vt:lpstr>
      <vt:lpstr>カラーテーマを変える</vt:lpstr>
      <vt:lpstr>解説：ダッシュボードの役割</vt:lpstr>
    </vt:vector>
  </TitlesOfParts>
  <Company>Microsoft 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Team</dc:title>
  <dc:creator>Ryota Togai</dc:creator>
  <cp:lastModifiedBy>Ryota Togai</cp:lastModifiedBy>
  <cp:revision>192</cp:revision>
  <cp:lastPrinted>2011-08-01T17:23:49Z</cp:lastPrinted>
  <dcterms:created xsi:type="dcterms:W3CDTF">2016-08-08T04:17:37Z</dcterms:created>
  <dcterms:modified xsi:type="dcterms:W3CDTF">2016-08-09T17:46:49Z</dcterms:modified>
</cp:coreProperties>
</file>